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84" r:id="rId3"/>
    <p:sldId id="258" r:id="rId4"/>
    <p:sldId id="266" r:id="rId5"/>
    <p:sldId id="267" r:id="rId6"/>
    <p:sldId id="270" r:id="rId7"/>
    <p:sldId id="271" r:id="rId8"/>
    <p:sldId id="273" r:id="rId9"/>
    <p:sldId id="274" r:id="rId10"/>
    <p:sldId id="285" r:id="rId11"/>
    <p:sldId id="277" r:id="rId12"/>
    <p:sldId id="278" r:id="rId13"/>
    <p:sldId id="279" r:id="rId14"/>
    <p:sldId id="280" r:id="rId15"/>
    <p:sldId id="268" r:id="rId16"/>
    <p:sldId id="269" r:id="rId17"/>
    <p:sldId id="283" r:id="rId18"/>
  </p:sldIdLst>
  <p:sldSz cx="12190413" cy="6858000"/>
  <p:notesSz cx="6858000" cy="914400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7477"/>
    <a:srgbClr val="CCCC00"/>
    <a:srgbClr val="D9D9D9"/>
    <a:srgbClr val="004D86"/>
    <a:srgbClr val="007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71" autoAdjust="0"/>
    <p:restoredTop sz="94657" autoAdjust="0"/>
  </p:normalViewPr>
  <p:slideViewPr>
    <p:cSldViewPr showGuides="1">
      <p:cViewPr varScale="1">
        <p:scale>
          <a:sx n="72" d="100"/>
          <a:sy n="72" d="100"/>
        </p:scale>
        <p:origin x="702" y="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latinLnBrk="1" hangingPunct="1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D9DFAF9C-5724-4A6D-B2CE-AF32111608E6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latinLnBrk="1" hangingPunct="1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C2569519-A45D-46AD-B3D3-17D29C4BAB0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0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F04A8D6F-5B79-4246-BD71-B176557083D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67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DE948CAA-5135-4034-BEF7-C6C0D150A05F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0724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A8D29645-7411-4A39-97A0-E308831378B2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2772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1EC58CCE-3B4E-41D6-8C3A-7E268B165E35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482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34EF311D-E29B-45FD-B4EB-97AE3D58A47B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/>
          </a:p>
        </p:txBody>
      </p:sp>
      <p:sp>
        <p:nvSpPr>
          <p:cNvPr id="614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D5F98F16-6A40-4A72-AF61-7566ED3B227B}" type="slidenum">
              <a:rPr lang="ko-KR" altLang="en-US" smtClean="0"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2</a:t>
            </a:fld>
            <a:endParaRPr lang="ko-KR" altLang="en-US">
              <a:ea typeface="굴림" panose="020B0600000101010101" pitchFamily="50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19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29D0BA10-4172-4446-8FA4-C45C26B97E1A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34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96C0474F-7BB8-4703-BBA7-ABCA8710859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38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F87D9AC1-BC93-4CF6-9ADB-031E2966E5A0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484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3B536548-60B9-46DD-A4BE-0B939DAEDF09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5753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32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F6195EAA-698F-412A-9A12-58B96CA6FBBE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58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4120A9E4-F467-41CA-BCA1-48B487B91609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662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fld id="{A5D0E04E-C966-4F17-B578-FC771CCA691D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1922E1-04C3-456F-8935-E5B0EFBF4407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0107F2-BD28-4FB1-807F-93D05AA3AAC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650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18D1CA-2A8C-46DF-9E44-70ECF36A974E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A9D332-17B9-4478-A902-CFA2BAE4F5D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882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1784067" y="274639"/>
            <a:ext cx="3655008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12694" y="274639"/>
            <a:ext cx="10768198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C57A84-02F1-486A-8F11-2D8D83247340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A561B5-ADC0-4C51-A484-E4A49DEB513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776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6312F5-50A3-41B9-AA89-7F592FBA11B8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4EC814-0575-4B9B-A350-54C36CD8BC7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476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5A9E74-88BD-4AF6-9C11-9F805AB7870C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F45405-CA9C-4204-9B8A-12414A43196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509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12695" y="1600201"/>
            <a:ext cx="721054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226413" y="1600201"/>
            <a:ext cx="721266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209A1A-13C8-4F57-ADCD-5F9764BA6419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C52411-5F75-446B-8FC7-6E50F26ACC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314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ABEBB2-481A-4997-B957-D744C54EF48B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FDFFB4-2576-4A4E-A872-BB506A5200B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790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B8465A-211D-454B-A4E9-EDA16A2794FD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3C5F94-A003-4238-BFFC-89D4D468EDE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741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F67BA3-80C9-4383-9460-A9FBA6E09A03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C5692B-D6F0-461F-B9BE-4759B1AB6A8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927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483409-85BA-4EF9-AD99-136F8CDE0F21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8AF52D-5E07-4DE8-A398-78BA3A52E2D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584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FFCA2-CC03-46AA-98F5-60FBE148B22C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098E5D-5DAF-4D3E-B092-677A0CB4086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813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121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1213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7FFC2A3-58AF-403D-8450-50863AF9697E}" type="datetimeFigureOut">
              <a:rPr lang="ko-KR" altLang="en-US"/>
              <a:pPr>
                <a:defRPr/>
              </a:pPr>
              <a:t>2020-01-14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592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013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solidFill>
                  <a:srgbClr val="898989"/>
                </a:solidFill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2110A9EB-55C2-442C-8184-86F4D1315DC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63"/>
            <a:ext cx="10271125" cy="685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8434" y="0"/>
            <a:ext cx="12226926" cy="6858000"/>
          </a:xfrm>
          <a:prstGeom prst="rect">
            <a:avLst/>
          </a:prstGeom>
          <a:gradFill>
            <a:gsLst>
              <a:gs pos="49000">
                <a:schemeClr val="tx1">
                  <a:lumMod val="50000"/>
                  <a:lumOff val="50000"/>
                </a:schemeClr>
              </a:gs>
              <a:gs pos="0">
                <a:schemeClr val="bg1">
                  <a:lumMod val="50000"/>
                  <a:alpha val="7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dirty="0"/>
              <a:t>5</a:t>
            </a:r>
            <a:endParaRPr kumimoji="0" lang="ko-KR" altLang="en-US" dirty="0"/>
          </a:p>
        </p:txBody>
      </p:sp>
      <p:sp>
        <p:nvSpPr>
          <p:cNvPr id="12" name="타원 11"/>
          <p:cNvSpPr>
            <a:spLocks/>
          </p:cNvSpPr>
          <p:nvPr/>
        </p:nvSpPr>
        <p:spPr>
          <a:xfrm>
            <a:off x="3214688" y="549275"/>
            <a:ext cx="5761037" cy="5759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grpSp>
        <p:nvGrpSpPr>
          <p:cNvPr id="3079" name="그룹 13"/>
          <p:cNvGrpSpPr>
            <a:grpSpLocks/>
          </p:cNvGrpSpPr>
          <p:nvPr/>
        </p:nvGrpSpPr>
        <p:grpSpPr bwMode="auto">
          <a:xfrm>
            <a:off x="3878449" y="2433638"/>
            <a:ext cx="4433521" cy="1282700"/>
            <a:chOff x="4191356" y="2676466"/>
            <a:chExt cx="3753911" cy="1088876"/>
          </a:xfrm>
        </p:grpSpPr>
        <p:cxnSp>
          <p:nvCxnSpPr>
            <p:cNvPr id="11" name="Straight Connector 8"/>
            <p:cNvCxnSpPr/>
            <p:nvPr/>
          </p:nvCxnSpPr>
          <p:spPr bwMode="auto">
            <a:xfrm>
              <a:off x="4727516" y="3765342"/>
              <a:ext cx="2748795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 bwMode="auto">
            <a:xfrm>
              <a:off x="4191356" y="2676466"/>
              <a:ext cx="3753911" cy="86219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60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TEAM4– MES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430463" y="3541713"/>
            <a:ext cx="7329487" cy="123110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OTF" pitchFamily="34" charset="-127"/>
              <a:ea typeface="나눔스퀘어OTF" pitchFamily="34" charset="-127"/>
            </a:endParaRPr>
          </a:p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AI</a:t>
            </a:r>
            <a:r>
              <a:rPr kumimoji="0"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활용 응용</a:t>
            </a:r>
            <a:r>
              <a:rPr kumimoji="0"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SW</a:t>
            </a:r>
            <a:r>
              <a:rPr kumimoji="0"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개발자</a:t>
            </a:r>
            <a:endParaRPr kumimoji="0"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itchFamily="34" charset="-127"/>
              <a:ea typeface="나눔스퀘어OTF" pitchFamily="34" charset="-127"/>
            </a:endParaRPr>
          </a:p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itchFamily="34" charset="-127"/>
                <a:ea typeface="나눔스퀘어OTF" pitchFamily="34" charset="-127"/>
              </a:rPr>
              <a:t>양성과정</a:t>
            </a:r>
            <a:endParaRPr kumimoji="0"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3081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263" y="4468813"/>
            <a:ext cx="3416300" cy="2379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47254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19460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테이블정의서</a:t>
            </a:r>
            <a:endParaRPr kumimoji="0" lang="en-US" altLang="ko-KR" sz="2400" dirty="0">
              <a:solidFill>
                <a:schemeClr val="tx2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pSp>
        <p:nvGrpSpPr>
          <p:cNvPr id="19461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19462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테이블 정의서</a:t>
              </a:r>
            </a:p>
          </p:txBody>
        </p:sp>
        <p:sp>
          <p:nvSpPr>
            <p:cNvPr id="19468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10154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 정의서</a:t>
              </a: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marL="0" indent="0" eaLnBrk="1" hangingPunct="1">
                <a:spcBef>
                  <a:spcPct val="0"/>
                </a:spcBef>
                <a:buNone/>
              </a:pP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테이블에 대한 정보를 </a:t>
              </a:r>
              <a:r>
                <a:rPr kumimoji="0" lang="en-US" altLang="ko-KR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excel</a:t>
              </a: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파일로 저장함</a:t>
              </a:r>
            </a:p>
          </p:txBody>
        </p:sp>
      </p:grpSp>
      <p:pic>
        <p:nvPicPr>
          <p:cNvPr id="21" name="그림 20" descr="스크린샷이(가) 표시된 사진&#10;&#10;자동 생성된 설명">
            <a:extLst>
              <a:ext uri="{FF2B5EF4-FFF2-40B4-BE49-F238E27FC236}">
                <a16:creationId xmlns:a16="http://schemas.microsoft.com/office/drawing/2014/main" id="{8685322E-56D8-435F-BF47-0CE536A180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" t="22017" r="25235" b="42650"/>
          <a:stretch/>
        </p:blipFill>
        <p:spPr>
          <a:xfrm>
            <a:off x="776508" y="2895049"/>
            <a:ext cx="5514508" cy="197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382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1508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논리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물리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ERD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</a:t>
            </a:r>
          </a:p>
        </p:txBody>
      </p:sp>
      <p:grpSp>
        <p:nvGrpSpPr>
          <p:cNvPr id="21509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1510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논리 </a:t>
              </a:r>
              <a:r>
                <a:rPr kumimoji="0" lang="en-US" altLang="ko-KR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ERD </a:t>
              </a: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화면</a:t>
              </a:r>
            </a:p>
          </p:txBody>
        </p:sp>
        <p:sp>
          <p:nvSpPr>
            <p:cNvPr id="21516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7077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테이블정의서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메타데이터를 기반으로 </a:t>
              </a:r>
              <a:b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</a:b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ERD</a:t>
              </a: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를 생성함</a:t>
              </a: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pic>
        <p:nvPicPr>
          <p:cNvPr id="5" name="그림 4" descr="스크린샷, 테이블, 주방, 컴퓨터이(가) 표시된 사진&#10;&#10;자동 생성된 설명">
            <a:extLst>
              <a:ext uri="{FF2B5EF4-FFF2-40B4-BE49-F238E27FC236}">
                <a16:creationId xmlns:a16="http://schemas.microsoft.com/office/drawing/2014/main" id="{FBD6E5C9-FA68-4FB0-9AC0-17563C4CAC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245" y="2320925"/>
            <a:ext cx="5504771" cy="372279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3556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디자인</a:t>
            </a:r>
          </a:p>
        </p:txBody>
      </p:sp>
      <p:grpSp>
        <p:nvGrpSpPr>
          <p:cNvPr id="2355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3558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CRM </a:t>
              </a: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통계 </a:t>
              </a:r>
              <a:r>
                <a:rPr kumimoji="0" lang="ko-KR" altLang="en-US" sz="1600" dirty="0" err="1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종합현황</a:t>
              </a:r>
              <a:endParaRPr kumimoji="0" lang="ko-KR" altLang="en-US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sp>
          <p:nvSpPr>
            <p:cNvPr id="23564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2246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en-US" altLang="ko-KR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Popup </a:t>
              </a: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양식 표준화</a:t>
              </a: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endParaRPr kumimoji="0" lang="ko-KR" altLang="en-US" sz="2000" b="1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메뉴</a:t>
              </a:r>
              <a:r>
                <a:rPr kumimoji="0" lang="en-US" altLang="ko-KR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검색바</a:t>
              </a:r>
              <a:r>
                <a:rPr kumimoji="0" lang="en-US" altLang="ko-KR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표 등 색상 표준화</a:t>
              </a: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endParaRPr kumimoji="0" lang="ko-KR" altLang="en-US" sz="2000" b="1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폰트 스타일</a:t>
              </a:r>
              <a:r>
                <a:rPr kumimoji="0" lang="en-US" altLang="ko-KR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크기</a:t>
              </a:r>
              <a:r>
                <a:rPr kumimoji="0" lang="en-US" altLang="ko-KR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굵기 표준화</a:t>
              </a: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endParaRPr kumimoji="0" lang="ko-KR" altLang="en-US" sz="2000" b="1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아이콘 통일</a:t>
              </a:r>
            </a:p>
          </p:txBody>
        </p:sp>
      </p:grpSp>
      <p:pic>
        <p:nvPicPr>
          <p:cNvPr id="23559" name="그림 1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72"/>
          <a:stretch>
            <a:fillRect/>
          </a:stretch>
        </p:blipFill>
        <p:spPr bwMode="auto">
          <a:xfrm>
            <a:off x="836613" y="2373313"/>
            <a:ext cx="5400675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5604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개발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CRM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프로세스</a:t>
            </a:r>
          </a:p>
        </p:txBody>
      </p:sp>
      <p:grpSp>
        <p:nvGrpSpPr>
          <p:cNvPr id="25605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5606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CRM </a:t>
              </a: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통계 </a:t>
              </a:r>
              <a:r>
                <a:rPr kumimoji="0" lang="ko-KR" altLang="en-US" sz="1600" dirty="0" err="1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종합현황</a:t>
              </a:r>
              <a:endParaRPr kumimoji="0" lang="ko-KR" altLang="en-US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sp>
          <p:nvSpPr>
            <p:cNvPr id="25612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영업과정을 세세하고 체계적으로 관리하도록 설계 </a:t>
              </a:r>
            </a:p>
          </p:txBody>
        </p:sp>
      </p:grpSp>
      <p:pic>
        <p:nvPicPr>
          <p:cNvPr id="25607" name="그림 19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88" y="2320925"/>
            <a:ext cx="5400675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27652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테스트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테스트 케이스</a:t>
            </a:r>
          </a:p>
        </p:txBody>
      </p:sp>
      <p:grpSp>
        <p:nvGrpSpPr>
          <p:cNvPr id="27653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27654" name="그룹 1"/>
          <p:cNvGrpSpPr>
            <a:grpSpLocks/>
          </p:cNvGrpSpPr>
          <p:nvPr/>
        </p:nvGrpSpPr>
        <p:grpSpPr bwMode="auto">
          <a:xfrm>
            <a:off x="782638" y="2320925"/>
            <a:ext cx="11072812" cy="4164013"/>
            <a:chOff x="782518" y="2321359"/>
            <a:chExt cx="11073328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51" y="6165379"/>
              <a:ext cx="2268644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테스트 케이스</a:t>
              </a:r>
            </a:p>
          </p:txBody>
        </p:sp>
        <p:sp>
          <p:nvSpPr>
            <p:cNvPr id="27660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5326114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팀원 간 케이스별로 테스트 수행 후 오류발생 조치</a:t>
              </a:r>
            </a:p>
          </p:txBody>
        </p:sp>
      </p:grpSp>
      <p:pic>
        <p:nvPicPr>
          <p:cNvPr id="27655" name="그림 18"/>
          <p:cNvPicPr preferRelativeResize="0"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13" y="2349500"/>
            <a:ext cx="5400675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1878013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구현화면</a:t>
            </a:r>
          </a:p>
        </p:txBody>
      </p:sp>
      <p:grpSp>
        <p:nvGrpSpPr>
          <p:cNvPr id="29700" name="그룹 18"/>
          <p:cNvGrpSpPr>
            <a:grpSpLocks/>
          </p:cNvGrpSpPr>
          <p:nvPr/>
        </p:nvGrpSpPr>
        <p:grpSpPr bwMode="auto">
          <a:xfrm>
            <a:off x="842963" y="2057400"/>
            <a:ext cx="5178425" cy="3454400"/>
            <a:chOff x="5869025" y="2638922"/>
            <a:chExt cx="5178972" cy="3454374"/>
          </a:xfrm>
        </p:grpSpPr>
        <p:pic>
          <p:nvPicPr>
            <p:cNvPr id="29717" name="그림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69025" y="2638922"/>
              <a:ext cx="5178972" cy="3454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직사각형 28"/>
            <p:cNvSpPr/>
            <p:nvPr/>
          </p:nvSpPr>
          <p:spPr>
            <a:xfrm>
              <a:off x="8080646" y="4181960"/>
              <a:ext cx="755730" cy="3682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pc="-15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이미지</a:t>
              </a:r>
              <a:endParaRPr kumimoji="0" lang="ko-KR" altLang="en-US" dirty="0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30" name="직사각형 29"/>
          <p:cNvSpPr/>
          <p:nvPr/>
        </p:nvSpPr>
        <p:spPr>
          <a:xfrm>
            <a:off x="655638" y="5805488"/>
            <a:ext cx="931862" cy="86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655638" y="6069013"/>
            <a:ext cx="931862" cy="33813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CHECK</a:t>
            </a:r>
            <a:endParaRPr kumimoji="0" lang="ko-KR" altLang="en-US" sz="1600" spc="-150" dirty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32" name="Text Placeholder 2"/>
          <p:cNvSpPr txBox="1">
            <a:spLocks/>
          </p:cNvSpPr>
          <p:nvPr/>
        </p:nvSpPr>
        <p:spPr>
          <a:xfrm>
            <a:off x="1676400" y="6015038"/>
            <a:ext cx="4591050" cy="51593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고객별 일정을 등록</a:t>
            </a:r>
            <a:r>
              <a:rPr kumimoji="0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/</a:t>
            </a:r>
            <a:r>
              <a:rPr kumimoji="0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관리 할 수 있다</a:t>
            </a:r>
            <a:r>
              <a:rPr kumimoji="0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</a:t>
            </a:r>
          </a:p>
        </p:txBody>
      </p:sp>
      <p:grpSp>
        <p:nvGrpSpPr>
          <p:cNvPr id="29704" name="그룹 13"/>
          <p:cNvGrpSpPr>
            <a:grpSpLocks/>
          </p:cNvGrpSpPr>
          <p:nvPr/>
        </p:nvGrpSpPr>
        <p:grpSpPr bwMode="auto">
          <a:xfrm rot="5400000">
            <a:off x="8022431" y="-3539331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3" name="양쪽 모서리가 둥근 사각형 22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구현화면</a:t>
              </a:r>
              <a:endParaRPr kumimoji="0" lang="ko-KR" altLang="en-US" sz="15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33" name="양쪽 모서리가 둥근 사각형 32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pic>
        <p:nvPicPr>
          <p:cNvPr id="29705" name="그림 33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38" y="2009775"/>
            <a:ext cx="5400675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6" name="그림 34"/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7438" y="2009775"/>
            <a:ext cx="5399087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직사각형 35"/>
          <p:cNvSpPr/>
          <p:nvPr/>
        </p:nvSpPr>
        <p:spPr>
          <a:xfrm>
            <a:off x="6172200" y="5805488"/>
            <a:ext cx="931863" cy="86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6172200" y="6069013"/>
            <a:ext cx="931863" cy="33813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CHECK</a:t>
            </a:r>
            <a:endParaRPr kumimoji="0" lang="ko-KR" altLang="en-US" sz="1600" spc="-150" dirty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38" name="Text Placeholder 2"/>
          <p:cNvSpPr txBox="1">
            <a:spLocks/>
          </p:cNvSpPr>
          <p:nvPr/>
        </p:nvSpPr>
        <p:spPr>
          <a:xfrm>
            <a:off x="7194550" y="6015038"/>
            <a:ext cx="4589463" cy="51593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등록된 영업</a:t>
            </a:r>
            <a:r>
              <a:rPr kumimoji="0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고객들의 통계정보를 한눈에 확인 할 수 있다</a:t>
            </a:r>
            <a:r>
              <a:rPr kumimoji="0"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408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프로젝트를 마치며</a:t>
            </a:r>
            <a:r>
              <a:rPr kumimoji="0" lang="en-US" altLang="ko-KR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…</a:t>
            </a:r>
            <a:endParaRPr kumimoji="0" lang="ko-KR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23" name="Text Box 44"/>
          <p:cNvSpPr txBox="1">
            <a:spLocks noChangeArrowheads="1"/>
          </p:cNvSpPr>
          <p:nvPr/>
        </p:nvSpPr>
        <p:spPr bwMode="auto">
          <a:xfrm>
            <a:off x="819164" y="1700808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33" name="Text Box 44"/>
          <p:cNvSpPr txBox="1">
            <a:spLocks noChangeArrowheads="1"/>
          </p:cNvSpPr>
          <p:nvPr/>
        </p:nvSpPr>
        <p:spPr bwMode="auto">
          <a:xfrm>
            <a:off x="824752" y="3535853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37" name="Text Box 44"/>
          <p:cNvSpPr txBox="1">
            <a:spLocks noChangeArrowheads="1"/>
          </p:cNvSpPr>
          <p:nvPr/>
        </p:nvSpPr>
        <p:spPr bwMode="auto">
          <a:xfrm>
            <a:off x="6102205" y="1700808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38" name="Text Box 44"/>
          <p:cNvSpPr txBox="1">
            <a:spLocks noChangeArrowheads="1"/>
          </p:cNvSpPr>
          <p:nvPr/>
        </p:nvSpPr>
        <p:spPr bwMode="auto">
          <a:xfrm>
            <a:off x="6102205" y="3535853"/>
            <a:ext cx="5131057" cy="1705976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900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39" name="Text Placeholder 2"/>
          <p:cNvSpPr txBox="1">
            <a:spLocks/>
          </p:cNvSpPr>
          <p:nvPr/>
        </p:nvSpPr>
        <p:spPr bwMode="auto">
          <a:xfrm>
            <a:off x="1163638" y="1811338"/>
            <a:ext cx="4751387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홍길동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-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영업기회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, </a:t>
            </a: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고객사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, </a:t>
            </a: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영업일정</a:t>
            </a:r>
            <a:endParaRPr kumimoji="0"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40" name="Text Placeholder 2"/>
          <p:cNvSpPr txBox="1">
            <a:spLocks/>
          </p:cNvSpPr>
          <p:nvPr/>
        </p:nvSpPr>
        <p:spPr bwMode="auto">
          <a:xfrm>
            <a:off x="1150938" y="2276475"/>
            <a:ext cx="4554537" cy="8604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처음으로 </a:t>
            </a:r>
            <a:r>
              <a:rPr kumimoji="0"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팀프로젝트가아닌</a:t>
            </a: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 대규모 그룹프로젝트를 해봐서 신기했고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하면서 </a:t>
            </a:r>
            <a:r>
              <a:rPr kumimoji="0"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개발공부에</a:t>
            </a: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  많은 도움이 되었습니다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 </a:t>
            </a:r>
          </a:p>
        </p:txBody>
      </p:sp>
      <p:cxnSp>
        <p:nvCxnSpPr>
          <p:cNvPr id="41" name="Straight Connector 8"/>
          <p:cNvCxnSpPr/>
          <p:nvPr/>
        </p:nvCxnSpPr>
        <p:spPr bwMode="auto">
          <a:xfrm>
            <a:off x="1216025" y="2276475"/>
            <a:ext cx="441801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타원 41"/>
          <p:cNvSpPr/>
          <p:nvPr/>
        </p:nvSpPr>
        <p:spPr bwMode="auto">
          <a:xfrm>
            <a:off x="1047750" y="1947863"/>
            <a:ext cx="96838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45" name="Straight Connector 8"/>
          <p:cNvCxnSpPr/>
          <p:nvPr/>
        </p:nvCxnSpPr>
        <p:spPr bwMode="auto">
          <a:xfrm>
            <a:off x="6448425" y="2870200"/>
            <a:ext cx="449421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765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275" y="5153025"/>
            <a:ext cx="2232025" cy="167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66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7163" y="3905250"/>
            <a:ext cx="1665287" cy="249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1767" name="그룹 13"/>
          <p:cNvGrpSpPr>
            <a:grpSpLocks/>
          </p:cNvGrpSpPr>
          <p:nvPr/>
        </p:nvGrpSpPr>
        <p:grpSpPr bwMode="auto">
          <a:xfrm rot="5400000">
            <a:off x="8022431" y="-3539331"/>
            <a:ext cx="369888" cy="7969250"/>
            <a:chOff x="11783835" y="678528"/>
            <a:chExt cx="370108" cy="5198744"/>
          </a:xfrm>
        </p:grpSpPr>
        <p:sp>
          <p:nvSpPr>
            <p:cNvPr id="64" name="양쪽 모서리가 둥근 사각형 63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65" name="양쪽 모서리가 둥근 사각형 64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66" name="양쪽 모서리가 둥근 사각형 65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67" name="양쪽 모서리가 둥근 사각형 66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68" name="양쪽 모서리가 둥근 사각형 67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69" name="양쪽 모서리가 둥근 사각형 68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9D9D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/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70" name="양쪽 모서리가 둥근 사각형 69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소감</a:t>
              </a:r>
            </a:p>
          </p:txBody>
        </p:sp>
      </p:grpSp>
      <p:sp>
        <p:nvSpPr>
          <p:cNvPr id="63" name="Text Placeholder 2"/>
          <p:cNvSpPr txBox="1">
            <a:spLocks/>
          </p:cNvSpPr>
          <p:nvPr/>
        </p:nvSpPr>
        <p:spPr bwMode="auto">
          <a:xfrm>
            <a:off x="6397625" y="1811338"/>
            <a:ext cx="4752975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홍길동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-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전체적인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CSS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수정</a:t>
            </a:r>
          </a:p>
        </p:txBody>
      </p:sp>
      <p:sp>
        <p:nvSpPr>
          <p:cNvPr id="71" name="Text Placeholder 2"/>
          <p:cNvSpPr txBox="1">
            <a:spLocks/>
          </p:cNvSpPr>
          <p:nvPr/>
        </p:nvSpPr>
        <p:spPr bwMode="auto">
          <a:xfrm>
            <a:off x="6384925" y="2276475"/>
            <a:ext cx="4554538" cy="8604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프로젝트를 </a:t>
            </a:r>
            <a:r>
              <a:rPr kumimoji="0"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팀원끼리</a:t>
            </a: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 소통하면서 다양한 설계도 해보고 개발 실력도 많이 쌓았습니다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</a:t>
            </a:r>
            <a:endParaRPr kumimoji="0"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cxnSp>
        <p:nvCxnSpPr>
          <p:cNvPr id="72" name="Straight Connector 8"/>
          <p:cNvCxnSpPr/>
          <p:nvPr/>
        </p:nvCxnSpPr>
        <p:spPr bwMode="auto">
          <a:xfrm>
            <a:off x="6450013" y="2276475"/>
            <a:ext cx="441801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타원 72"/>
          <p:cNvSpPr/>
          <p:nvPr/>
        </p:nvSpPr>
        <p:spPr bwMode="auto">
          <a:xfrm>
            <a:off x="6310313" y="1947863"/>
            <a:ext cx="96837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77" name="Text Placeholder 2"/>
          <p:cNvSpPr txBox="1">
            <a:spLocks/>
          </p:cNvSpPr>
          <p:nvPr/>
        </p:nvSpPr>
        <p:spPr bwMode="auto">
          <a:xfrm>
            <a:off x="6397625" y="3649663"/>
            <a:ext cx="4752975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홍길동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-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영업관리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(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제안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,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협상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,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계약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),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고객 </a:t>
            </a:r>
          </a:p>
        </p:txBody>
      </p:sp>
      <p:sp>
        <p:nvSpPr>
          <p:cNvPr id="78" name="Text Placeholder 2"/>
          <p:cNvSpPr txBox="1">
            <a:spLocks/>
          </p:cNvSpPr>
          <p:nvPr/>
        </p:nvSpPr>
        <p:spPr bwMode="auto">
          <a:xfrm>
            <a:off x="6384925" y="4129088"/>
            <a:ext cx="4554538" cy="50958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프로젝트 발표 전에 취업이 되어 조금 아쉬웠지만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전체적으로 기획부터 개발까지 진행하여 취업하는데 굉장히 많은 도움이 되었습니다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 </a:t>
            </a:r>
            <a:endParaRPr kumimoji="0"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cxnSp>
        <p:nvCxnSpPr>
          <p:cNvPr id="79" name="Straight Connector 8"/>
          <p:cNvCxnSpPr/>
          <p:nvPr/>
        </p:nvCxnSpPr>
        <p:spPr bwMode="auto">
          <a:xfrm>
            <a:off x="6450013" y="4114800"/>
            <a:ext cx="441801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타원 79"/>
          <p:cNvSpPr/>
          <p:nvPr/>
        </p:nvSpPr>
        <p:spPr bwMode="auto">
          <a:xfrm>
            <a:off x="6310313" y="3786188"/>
            <a:ext cx="96837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81" name="Text Placeholder 2"/>
          <p:cNvSpPr txBox="1">
            <a:spLocks/>
          </p:cNvSpPr>
          <p:nvPr/>
        </p:nvSpPr>
        <p:spPr bwMode="auto">
          <a:xfrm>
            <a:off x="1174750" y="3649663"/>
            <a:ext cx="4752975" cy="406400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홍길동 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– </a:t>
            </a: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고객사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 등급</a:t>
            </a:r>
            <a:r>
              <a:rPr kumimoji="0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, </a:t>
            </a: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통계</a:t>
            </a:r>
          </a:p>
        </p:txBody>
      </p:sp>
      <p:sp>
        <p:nvSpPr>
          <p:cNvPr id="82" name="Text Placeholder 2"/>
          <p:cNvSpPr txBox="1">
            <a:spLocks/>
          </p:cNvSpPr>
          <p:nvPr/>
        </p:nvSpPr>
        <p:spPr bwMode="auto">
          <a:xfrm>
            <a:off x="1152525" y="4129088"/>
            <a:ext cx="4700588" cy="50958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프로젝트에 참여하면서 원하는 것을 구상하고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설계하고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개발하여 눈으로 확인할 수 있는 결과물까지 만들어 낼 수 있는 경험을 얻을 수 있다는 것이 제게 중요한 경험으로 남았습니다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.</a:t>
            </a:r>
          </a:p>
        </p:txBody>
      </p:sp>
      <p:cxnSp>
        <p:nvCxnSpPr>
          <p:cNvPr id="83" name="Straight Connector 8"/>
          <p:cNvCxnSpPr/>
          <p:nvPr/>
        </p:nvCxnSpPr>
        <p:spPr bwMode="auto">
          <a:xfrm>
            <a:off x="1227138" y="4114800"/>
            <a:ext cx="441801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타원 83"/>
          <p:cNvSpPr/>
          <p:nvPr/>
        </p:nvSpPr>
        <p:spPr bwMode="auto">
          <a:xfrm>
            <a:off x="1060450" y="3786188"/>
            <a:ext cx="95250" cy="10953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63"/>
            <a:ext cx="10271125" cy="685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8434" y="0"/>
            <a:ext cx="12226926" cy="6858000"/>
          </a:xfrm>
          <a:prstGeom prst="rect">
            <a:avLst/>
          </a:prstGeom>
          <a:gradFill>
            <a:gsLst>
              <a:gs pos="49000">
                <a:schemeClr val="tx1">
                  <a:lumMod val="50000"/>
                  <a:lumOff val="50000"/>
                </a:schemeClr>
              </a:gs>
              <a:gs pos="0">
                <a:schemeClr val="bg1">
                  <a:lumMod val="50000"/>
                  <a:alpha val="7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dirty="0"/>
              <a:t>5</a:t>
            </a:r>
            <a:endParaRPr kumimoji="0" lang="ko-KR" altLang="en-US" dirty="0"/>
          </a:p>
        </p:txBody>
      </p:sp>
      <p:sp>
        <p:nvSpPr>
          <p:cNvPr id="12" name="타원 11"/>
          <p:cNvSpPr>
            <a:spLocks/>
          </p:cNvSpPr>
          <p:nvPr/>
        </p:nvSpPr>
        <p:spPr>
          <a:xfrm>
            <a:off x="3214688" y="549275"/>
            <a:ext cx="5761037" cy="5759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grpSp>
        <p:nvGrpSpPr>
          <p:cNvPr id="33799" name="그룹 13"/>
          <p:cNvGrpSpPr>
            <a:grpSpLocks/>
          </p:cNvGrpSpPr>
          <p:nvPr/>
        </p:nvGrpSpPr>
        <p:grpSpPr bwMode="auto">
          <a:xfrm>
            <a:off x="4083050" y="2433638"/>
            <a:ext cx="4024313" cy="1282700"/>
            <a:chOff x="4364108" y="2676466"/>
            <a:chExt cx="3408402" cy="1088876"/>
          </a:xfrm>
        </p:grpSpPr>
        <p:cxnSp>
          <p:nvCxnSpPr>
            <p:cNvPr id="11" name="Straight Connector 8"/>
            <p:cNvCxnSpPr/>
            <p:nvPr/>
          </p:nvCxnSpPr>
          <p:spPr bwMode="auto">
            <a:xfrm>
              <a:off x="4727133" y="3765342"/>
              <a:ext cx="2749579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 bwMode="auto">
            <a:xfrm>
              <a:off x="4364108" y="2676466"/>
              <a:ext cx="3408402" cy="86247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60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감사합니다</a:t>
              </a:r>
              <a:r>
                <a:rPr kumimoji="0" lang="en-US" altLang="ko-KR" sz="60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.</a:t>
              </a:r>
            </a:p>
          </p:txBody>
        </p:sp>
      </p:grpSp>
      <p:pic>
        <p:nvPicPr>
          <p:cNvPr id="33800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263" y="4468813"/>
            <a:ext cx="3416300" cy="2379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125" y="0"/>
            <a:ext cx="110632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 bwMode="auto">
          <a:xfrm>
            <a:off x="0" y="0"/>
            <a:ext cx="12190413" cy="6884988"/>
          </a:xfrm>
          <a:prstGeom prst="rect">
            <a:avLst/>
          </a:prstGeom>
          <a:gradFill>
            <a:gsLst>
              <a:gs pos="47000">
                <a:schemeClr val="bg1">
                  <a:lumMod val="50000"/>
                </a:schemeClr>
              </a:gs>
              <a:gs pos="0">
                <a:schemeClr val="tx1">
                  <a:lumMod val="85000"/>
                  <a:lumOff val="15000"/>
                </a:schemeClr>
              </a:gs>
              <a:gs pos="100000">
                <a:schemeClr val="bg1">
                  <a:lumMod val="85000"/>
                  <a:alpha val="6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611188" y="476250"/>
            <a:ext cx="1878012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목차안내</a:t>
            </a:r>
          </a:p>
        </p:txBody>
      </p:sp>
      <p:cxnSp>
        <p:nvCxnSpPr>
          <p:cNvPr id="42" name="Straight Connector 8"/>
          <p:cNvCxnSpPr/>
          <p:nvPr/>
        </p:nvCxnSpPr>
        <p:spPr>
          <a:xfrm>
            <a:off x="622300" y="1628775"/>
            <a:ext cx="1094581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6"/>
          <p:cNvCxnSpPr/>
          <p:nvPr/>
        </p:nvCxnSpPr>
        <p:spPr>
          <a:xfrm>
            <a:off x="1820863" y="3155950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8"/>
          <p:cNvSpPr/>
          <p:nvPr/>
        </p:nvSpPr>
        <p:spPr>
          <a:xfrm>
            <a:off x="1652588" y="2613025"/>
            <a:ext cx="539750" cy="3952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28" name="TextBox 4"/>
          <p:cNvSpPr txBox="1">
            <a:spLocks noChangeArrowheads="1"/>
          </p:cNvSpPr>
          <p:nvPr/>
        </p:nvSpPr>
        <p:spPr bwMode="auto">
          <a:xfrm>
            <a:off x="1668463" y="2655888"/>
            <a:ext cx="5032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1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29" name="TextBox 47"/>
          <p:cNvSpPr txBox="1">
            <a:spLocks noChangeArrowheads="1"/>
          </p:cNvSpPr>
          <p:nvPr/>
        </p:nvSpPr>
        <p:spPr bwMode="auto">
          <a:xfrm>
            <a:off x="2422525" y="2817813"/>
            <a:ext cx="3430588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개요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30" name="TextBox 48"/>
          <p:cNvSpPr txBox="1">
            <a:spLocks noChangeArrowheads="1"/>
          </p:cNvSpPr>
          <p:nvPr/>
        </p:nvSpPr>
        <p:spPr bwMode="auto">
          <a:xfrm>
            <a:off x="4875213" y="2770188"/>
            <a:ext cx="1004887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03 </a:t>
            </a:r>
          </a:p>
        </p:txBody>
      </p:sp>
      <p:cxnSp>
        <p:nvCxnSpPr>
          <p:cNvPr id="50" name="Straight Connector 6"/>
          <p:cNvCxnSpPr/>
          <p:nvPr/>
        </p:nvCxnSpPr>
        <p:spPr>
          <a:xfrm>
            <a:off x="1833563" y="3992563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48"/>
          <p:cNvSpPr/>
          <p:nvPr/>
        </p:nvSpPr>
        <p:spPr>
          <a:xfrm>
            <a:off x="1665288" y="3449638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33" name="TextBox 4"/>
          <p:cNvSpPr txBox="1">
            <a:spLocks noChangeArrowheads="1"/>
          </p:cNvSpPr>
          <p:nvPr/>
        </p:nvSpPr>
        <p:spPr bwMode="auto">
          <a:xfrm>
            <a:off x="1679575" y="3494088"/>
            <a:ext cx="503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2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34" name="TextBox 52"/>
          <p:cNvSpPr txBox="1">
            <a:spLocks noChangeArrowheads="1"/>
          </p:cNvSpPr>
          <p:nvPr/>
        </p:nvSpPr>
        <p:spPr bwMode="auto">
          <a:xfrm>
            <a:off x="2438400" y="3656013"/>
            <a:ext cx="3408363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참여인원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35" name="TextBox 53"/>
          <p:cNvSpPr txBox="1">
            <a:spLocks noChangeArrowheads="1"/>
          </p:cNvSpPr>
          <p:nvPr/>
        </p:nvSpPr>
        <p:spPr bwMode="auto">
          <a:xfrm>
            <a:off x="4886325" y="3608388"/>
            <a:ext cx="1006475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04 </a:t>
            </a:r>
          </a:p>
        </p:txBody>
      </p:sp>
      <p:cxnSp>
        <p:nvCxnSpPr>
          <p:cNvPr id="55" name="Straight Connector 6"/>
          <p:cNvCxnSpPr/>
          <p:nvPr/>
        </p:nvCxnSpPr>
        <p:spPr>
          <a:xfrm>
            <a:off x="1833563" y="4835525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48"/>
          <p:cNvSpPr/>
          <p:nvPr/>
        </p:nvSpPr>
        <p:spPr>
          <a:xfrm>
            <a:off x="1665288" y="4292600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38" name="TextBox 4"/>
          <p:cNvSpPr txBox="1">
            <a:spLocks noChangeArrowheads="1"/>
          </p:cNvSpPr>
          <p:nvPr/>
        </p:nvSpPr>
        <p:spPr bwMode="auto">
          <a:xfrm>
            <a:off x="1679575" y="4337050"/>
            <a:ext cx="503238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3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39" name="TextBox 57"/>
          <p:cNvSpPr txBox="1">
            <a:spLocks noChangeArrowheads="1"/>
          </p:cNvSpPr>
          <p:nvPr/>
        </p:nvSpPr>
        <p:spPr bwMode="auto">
          <a:xfrm>
            <a:off x="2438400" y="4498975"/>
            <a:ext cx="340836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일정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40" name="TextBox 58"/>
          <p:cNvSpPr txBox="1">
            <a:spLocks noChangeArrowheads="1"/>
          </p:cNvSpPr>
          <p:nvPr/>
        </p:nvSpPr>
        <p:spPr bwMode="auto">
          <a:xfrm>
            <a:off x="4886325" y="4451350"/>
            <a:ext cx="1006475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05 </a:t>
            </a:r>
          </a:p>
        </p:txBody>
      </p:sp>
      <p:cxnSp>
        <p:nvCxnSpPr>
          <p:cNvPr id="60" name="Straight Connector 6"/>
          <p:cNvCxnSpPr/>
          <p:nvPr/>
        </p:nvCxnSpPr>
        <p:spPr>
          <a:xfrm>
            <a:off x="1844675" y="5651500"/>
            <a:ext cx="411638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48"/>
          <p:cNvSpPr/>
          <p:nvPr/>
        </p:nvSpPr>
        <p:spPr>
          <a:xfrm>
            <a:off x="1676400" y="5108575"/>
            <a:ext cx="539750" cy="3952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43" name="TextBox 4"/>
          <p:cNvSpPr txBox="1">
            <a:spLocks noChangeArrowheads="1"/>
          </p:cNvSpPr>
          <p:nvPr/>
        </p:nvSpPr>
        <p:spPr bwMode="auto">
          <a:xfrm>
            <a:off x="1692275" y="5151438"/>
            <a:ext cx="503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4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44" name="TextBox 62"/>
          <p:cNvSpPr txBox="1">
            <a:spLocks noChangeArrowheads="1"/>
          </p:cNvSpPr>
          <p:nvPr/>
        </p:nvSpPr>
        <p:spPr bwMode="auto">
          <a:xfrm>
            <a:off x="2451100" y="5313363"/>
            <a:ext cx="3389313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구성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45" name="TextBox 63"/>
          <p:cNvSpPr txBox="1">
            <a:spLocks noChangeArrowheads="1"/>
          </p:cNvSpPr>
          <p:nvPr/>
        </p:nvSpPr>
        <p:spPr bwMode="auto">
          <a:xfrm>
            <a:off x="4899025" y="5265738"/>
            <a:ext cx="1004888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06 </a:t>
            </a:r>
          </a:p>
        </p:txBody>
      </p:sp>
      <p:cxnSp>
        <p:nvCxnSpPr>
          <p:cNvPr id="65" name="Straight Connector 6"/>
          <p:cNvCxnSpPr/>
          <p:nvPr/>
        </p:nvCxnSpPr>
        <p:spPr>
          <a:xfrm>
            <a:off x="6308725" y="3155950"/>
            <a:ext cx="411638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48"/>
          <p:cNvSpPr/>
          <p:nvPr/>
        </p:nvSpPr>
        <p:spPr>
          <a:xfrm>
            <a:off x="6167438" y="2613025"/>
            <a:ext cx="539750" cy="3952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48" name="TextBox 4"/>
          <p:cNvSpPr txBox="1">
            <a:spLocks noChangeArrowheads="1"/>
          </p:cNvSpPr>
          <p:nvPr/>
        </p:nvSpPr>
        <p:spPr bwMode="auto">
          <a:xfrm>
            <a:off x="6183313" y="2655888"/>
            <a:ext cx="5032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5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49" name="TextBox 67"/>
          <p:cNvSpPr txBox="1">
            <a:spLocks noChangeArrowheads="1"/>
          </p:cNvSpPr>
          <p:nvPr/>
        </p:nvSpPr>
        <p:spPr bwMode="auto">
          <a:xfrm>
            <a:off x="6886575" y="2820988"/>
            <a:ext cx="3844925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 제안</a:t>
            </a:r>
            <a:r>
              <a:rPr kumimoji="0" lang="en-US" altLang="ko-KR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/</a:t>
            </a: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내용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50" name="TextBox 68"/>
          <p:cNvSpPr txBox="1">
            <a:spLocks noChangeArrowheads="1"/>
          </p:cNvSpPr>
          <p:nvPr/>
        </p:nvSpPr>
        <p:spPr bwMode="auto">
          <a:xfrm>
            <a:off x="9393238" y="2779713"/>
            <a:ext cx="1004887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07 - 15 </a:t>
            </a:r>
          </a:p>
        </p:txBody>
      </p:sp>
      <p:cxnSp>
        <p:nvCxnSpPr>
          <p:cNvPr id="70" name="Straight Connector 6"/>
          <p:cNvCxnSpPr/>
          <p:nvPr/>
        </p:nvCxnSpPr>
        <p:spPr>
          <a:xfrm>
            <a:off x="6321425" y="3995738"/>
            <a:ext cx="411638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48"/>
          <p:cNvSpPr/>
          <p:nvPr/>
        </p:nvSpPr>
        <p:spPr>
          <a:xfrm>
            <a:off x="6180138" y="3449638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53" name="TextBox 4"/>
          <p:cNvSpPr txBox="1">
            <a:spLocks noChangeArrowheads="1"/>
          </p:cNvSpPr>
          <p:nvPr/>
        </p:nvSpPr>
        <p:spPr bwMode="auto">
          <a:xfrm>
            <a:off x="6194425" y="3494088"/>
            <a:ext cx="503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6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154" name="TextBox 72"/>
          <p:cNvSpPr txBox="1">
            <a:spLocks noChangeArrowheads="1"/>
          </p:cNvSpPr>
          <p:nvPr/>
        </p:nvSpPr>
        <p:spPr bwMode="auto">
          <a:xfrm>
            <a:off x="6926263" y="3659188"/>
            <a:ext cx="3408362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구현화면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55" name="TextBox 73"/>
          <p:cNvSpPr txBox="1">
            <a:spLocks noChangeArrowheads="1"/>
          </p:cNvSpPr>
          <p:nvPr/>
        </p:nvSpPr>
        <p:spPr bwMode="auto">
          <a:xfrm>
            <a:off x="9374188" y="3611563"/>
            <a:ext cx="1006475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16 </a:t>
            </a:r>
          </a:p>
        </p:txBody>
      </p:sp>
      <p:cxnSp>
        <p:nvCxnSpPr>
          <p:cNvPr id="36" name="Straight Connector 6"/>
          <p:cNvCxnSpPr/>
          <p:nvPr/>
        </p:nvCxnSpPr>
        <p:spPr>
          <a:xfrm>
            <a:off x="6357938" y="4835525"/>
            <a:ext cx="41163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48"/>
          <p:cNvSpPr/>
          <p:nvPr/>
        </p:nvSpPr>
        <p:spPr>
          <a:xfrm>
            <a:off x="6189663" y="4292600"/>
            <a:ext cx="539750" cy="39687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ar-SA" sz="280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5158" name="TextBox 57"/>
          <p:cNvSpPr txBox="1">
            <a:spLocks noChangeArrowheads="1"/>
          </p:cNvSpPr>
          <p:nvPr/>
        </p:nvSpPr>
        <p:spPr bwMode="auto">
          <a:xfrm>
            <a:off x="6962775" y="4498975"/>
            <a:ext cx="3408363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프로젝트를 마치며</a:t>
            </a:r>
            <a:endParaRPr kumimoji="0"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나눔고딕" panose="020D0604000000000000" pitchFamily="50" charset="-127"/>
            </a:endParaRPr>
          </a:p>
        </p:txBody>
      </p:sp>
      <p:sp>
        <p:nvSpPr>
          <p:cNvPr id="5159" name="TextBox 58"/>
          <p:cNvSpPr txBox="1">
            <a:spLocks noChangeArrowheads="1"/>
          </p:cNvSpPr>
          <p:nvPr/>
        </p:nvSpPr>
        <p:spPr bwMode="auto">
          <a:xfrm>
            <a:off x="9375775" y="4451350"/>
            <a:ext cx="1008063" cy="16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ts val="1300"/>
              </a:lnSpc>
              <a:spcBef>
                <a:spcPct val="0"/>
              </a:spcBef>
              <a:spcAft>
                <a:spcPts val="650"/>
              </a:spcAft>
              <a:buFontTx/>
              <a:buNone/>
            </a:pPr>
            <a:r>
              <a:rPr kumimoji="0" lang="en-US" altLang="ko-KR" sz="14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나눔고딕" panose="020D0604000000000000" pitchFamily="50" charset="-127"/>
              </a:rPr>
              <a:t>17 </a:t>
            </a:r>
          </a:p>
        </p:txBody>
      </p:sp>
      <p:sp>
        <p:nvSpPr>
          <p:cNvPr id="5160" name="TextBox 4"/>
          <p:cNvSpPr txBox="1">
            <a:spLocks noChangeArrowheads="1"/>
          </p:cNvSpPr>
          <p:nvPr/>
        </p:nvSpPr>
        <p:spPr bwMode="auto">
          <a:xfrm>
            <a:off x="6215063" y="4337050"/>
            <a:ext cx="503237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sz="20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7</a:t>
            </a:r>
            <a:endParaRPr kumimoji="0" lang="ar-SA" altLang="ko-KR" sz="20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DFB8D542-511A-4CB6-9378-032D51E5C0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698" y="4759760"/>
            <a:ext cx="2318693" cy="1573126"/>
          </a:xfrm>
          <a:prstGeom prst="rect">
            <a:avLst/>
          </a:prstGeom>
        </p:spPr>
      </p:pic>
      <p:pic>
        <p:nvPicPr>
          <p:cNvPr id="43" name="그림 42" descr="스크린샷이(가) 표시된 사진&#10;&#10;자동 생성된 설명">
            <a:extLst>
              <a:ext uri="{FF2B5EF4-FFF2-40B4-BE49-F238E27FC236}">
                <a16:creationId xmlns:a16="http://schemas.microsoft.com/office/drawing/2014/main" id="{CFFD6153-8D6A-434E-A066-DDA096F010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037" y="2904843"/>
            <a:ext cx="2595563" cy="1564405"/>
          </a:xfrm>
          <a:prstGeom prst="rect">
            <a:avLst/>
          </a:prstGeom>
        </p:spPr>
      </p:pic>
      <p:pic>
        <p:nvPicPr>
          <p:cNvPr id="44" name="그림 43" descr="스크린샷이(가) 표시된 사진&#10;&#10;자동 생성된 설명">
            <a:extLst>
              <a:ext uri="{FF2B5EF4-FFF2-40B4-BE49-F238E27FC236}">
                <a16:creationId xmlns:a16="http://schemas.microsoft.com/office/drawing/2014/main" id="{C99FD939-2E10-43F8-90B0-750DBB7F7C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205" y="4759760"/>
            <a:ext cx="2595563" cy="1564405"/>
          </a:xfrm>
          <a:prstGeom prst="rect">
            <a:avLst/>
          </a:prstGeom>
        </p:spPr>
      </p:pic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B46A455-182A-46A6-96A4-73559363505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206" y="2904843"/>
            <a:ext cx="2595563" cy="1564405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71488" y="765175"/>
            <a:ext cx="2814637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개요</a:t>
            </a:r>
          </a:p>
        </p:txBody>
      </p:sp>
      <p:sp>
        <p:nvSpPr>
          <p:cNvPr id="46" name="Text Box 44"/>
          <p:cNvSpPr txBox="1">
            <a:spLocks noChangeArrowheads="1"/>
          </p:cNvSpPr>
          <p:nvPr/>
        </p:nvSpPr>
        <p:spPr bwMode="auto">
          <a:xfrm>
            <a:off x="935683" y="2813994"/>
            <a:ext cx="4766592" cy="3567334"/>
          </a:xfrm>
          <a:prstGeom prst="rect">
            <a:avLst/>
          </a:prstGeom>
          <a:solidFill>
            <a:schemeClr val="bg1"/>
          </a:solidFill>
          <a:ln w="12700" cap="flat" cmpd="sng" algn="ctr">
            <a:gradFill>
              <a:gsLst>
                <a:gs pos="0">
                  <a:sysClr val="window" lastClr="FFFFFF">
                    <a:lumMod val="8500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5400000" scaled="0"/>
            </a:gra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0650" tIns="70650" rIns="70650" bIns="44853"/>
          <a:lstStyle/>
          <a:p>
            <a:pPr marL="84095" indent="-84095" defTabSz="897033" eaLnBrk="1" fontAlgn="auto" latinLnBrk="1" hangingPunct="1">
              <a:spcBef>
                <a:spcPts val="0"/>
              </a:spcBef>
              <a:spcAft>
                <a:spcPts val="294"/>
              </a:spcAft>
              <a:buClr>
                <a:srgbClr val="A1A1A1"/>
              </a:buClr>
              <a:buSzPct val="100000"/>
              <a:buFont typeface="Arial" pitchFamily="34" charset="0"/>
              <a:buChar char="•"/>
              <a:defRPr/>
            </a:pPr>
            <a:endParaRPr kumimoji="0" lang="ko-KR" altLang="en-US" sz="883" kern="0" dirty="0">
              <a:solidFill>
                <a:srgbClr val="FF0000"/>
              </a:solidFill>
              <a:latin typeface="나눔고딕" panose="020D0304000000000000" pitchFamily="50" charset="-127"/>
              <a:ea typeface="나눔스퀘어"/>
              <a:sym typeface="Wingdings" pitchFamily="2" charset="2"/>
            </a:endParaRPr>
          </a:p>
        </p:txBody>
      </p:sp>
      <p:sp>
        <p:nvSpPr>
          <p:cNvPr id="47" name="모서리가 둥근 직사각형 46"/>
          <p:cNvSpPr/>
          <p:nvPr/>
        </p:nvSpPr>
        <p:spPr>
          <a:xfrm>
            <a:off x="887413" y="2390775"/>
            <a:ext cx="2165350" cy="31908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bg1">
                  <a:lumMod val="50000"/>
                </a:schemeClr>
              </a:gs>
              <a:gs pos="50000">
                <a:schemeClr val="tx1"/>
              </a:gs>
              <a:gs pos="0">
                <a:schemeClr val="bg1">
                  <a:lumMod val="65000"/>
                </a:schemeClr>
              </a:gs>
            </a:gsLst>
            <a:lin ang="0" scaled="1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rPr>
              <a:t>MES</a:t>
            </a:r>
            <a:r>
              <a:rPr kumimoji="0" lang="ko-KR" altLang="en-US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rPr>
              <a:t>이란</a:t>
            </a:r>
            <a:r>
              <a:rPr kumimoji="0" lang="en-US" altLang="ko-KR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rPr>
              <a:t>?</a:t>
            </a:r>
            <a:endParaRPr kumimoji="0" lang="ko-KR" altLang="en-US" sz="1600" dirty="0">
              <a:solidFill>
                <a:schemeClr val="bg1"/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7176" name="직사각형 10"/>
          <p:cNvSpPr>
            <a:spLocks noChangeArrowheads="1"/>
          </p:cNvSpPr>
          <p:nvPr/>
        </p:nvSpPr>
        <p:spPr bwMode="auto">
          <a:xfrm>
            <a:off x="1039813" y="3135271"/>
            <a:ext cx="4575175" cy="222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just" eaLnBrk="1" hangingPunct="1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0" lang="en-US" altLang="ko-KR" sz="1800" dirty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Manufacturing Execution System</a:t>
            </a:r>
            <a:r>
              <a:rPr kumimoji="0" lang="ko-KR" altLang="en-US" sz="1800" dirty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약자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 기업의 생산 현장에서 작업 일정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작업 지시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품질 관리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kumimoji="0" lang="ko-KR" altLang="en-US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작업 실적 집계 등 제반 활동을 지원하기 위한 관리 시스템을 말한다</a:t>
            </a:r>
            <a:r>
              <a:rPr kumimoji="0" lang="en-US" altLang="ko-KR" sz="1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grpSp>
        <p:nvGrpSpPr>
          <p:cNvPr id="717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8" y="678528"/>
            <a:chExt cx="370105" cy="5198744"/>
          </a:xfrm>
        </p:grpSpPr>
        <p:sp>
          <p:nvSpPr>
            <p:cNvPr id="59" name="양쪽 모서리가 둥근 사각형 58"/>
            <p:cNvSpPr/>
            <p:nvPr/>
          </p:nvSpPr>
          <p:spPr>
            <a:xfrm rot="16200000" flipH="1">
              <a:off x="11537043" y="5260372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개요</a:t>
              </a:r>
            </a:p>
          </p:txBody>
        </p:sp>
        <p:sp>
          <p:nvSpPr>
            <p:cNvPr id="60" name="양쪽 모서리가 둥근 사각형 59"/>
            <p:cNvSpPr/>
            <p:nvPr/>
          </p:nvSpPr>
          <p:spPr>
            <a:xfrm rot="16200000" flipH="1">
              <a:off x="11536007" y="4541660"/>
              <a:ext cx="865767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61" name="양쪽 모서리가 둥근 사각형 60"/>
            <p:cNvSpPr/>
            <p:nvPr/>
          </p:nvSpPr>
          <p:spPr>
            <a:xfrm rot="16200000" flipH="1">
              <a:off x="11537043" y="3822950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62" name="양쪽 모서리가 둥근 사각형 61"/>
            <p:cNvSpPr/>
            <p:nvPr/>
          </p:nvSpPr>
          <p:spPr>
            <a:xfrm rot="16200000" flipH="1">
              <a:off x="11537043" y="3120809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63" name="양쪽 모서리가 둥근 사각형 62"/>
            <p:cNvSpPr/>
            <p:nvPr/>
          </p:nvSpPr>
          <p:spPr>
            <a:xfrm rot="16200000" flipH="1">
              <a:off x="11535489" y="2433684"/>
              <a:ext cx="866803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64" name="양쪽 모서리가 둥근 사각형 63"/>
            <p:cNvSpPr/>
            <p:nvPr/>
          </p:nvSpPr>
          <p:spPr>
            <a:xfrm rot="16200000" flipH="1">
              <a:off x="11537043" y="1666818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65" name="양쪽 모서리가 둥근 사각형 64"/>
            <p:cNvSpPr/>
            <p:nvPr/>
          </p:nvSpPr>
          <p:spPr>
            <a:xfrm rot="16200000" flipH="1">
              <a:off x="11537043" y="925323"/>
              <a:ext cx="863696" cy="37010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7182" name="그룹 29"/>
          <p:cNvGrpSpPr>
            <a:grpSpLocks/>
          </p:cNvGrpSpPr>
          <p:nvPr/>
        </p:nvGrpSpPr>
        <p:grpSpPr bwMode="auto">
          <a:xfrm>
            <a:off x="6764338" y="3101975"/>
            <a:ext cx="1285875" cy="1216025"/>
            <a:chOff x="8402638" y="1579563"/>
            <a:chExt cx="1566862" cy="1482319"/>
          </a:xfrm>
        </p:grpSpPr>
        <p:sp>
          <p:nvSpPr>
            <p:cNvPr id="21" name="타원 20"/>
            <p:cNvSpPr/>
            <p:nvPr/>
          </p:nvSpPr>
          <p:spPr bwMode="auto">
            <a:xfrm>
              <a:off x="8456801" y="1579563"/>
              <a:ext cx="1454667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22" name="직사각형 21"/>
            <p:cNvSpPr/>
            <p:nvPr/>
          </p:nvSpPr>
          <p:spPr bwMode="auto">
            <a:xfrm>
              <a:off x="8746961" y="1844678"/>
              <a:ext cx="932380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point.1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23" name="Straight Connector 8"/>
            <p:cNvCxnSpPr/>
            <p:nvPr/>
          </p:nvCxnSpPr>
          <p:spPr bwMode="auto">
            <a:xfrm>
              <a:off x="8690863" y="2278150"/>
              <a:ext cx="1003953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시스템관리</a:t>
              </a:r>
            </a:p>
          </p:txBody>
        </p:sp>
      </p:grpSp>
      <p:grpSp>
        <p:nvGrpSpPr>
          <p:cNvPr id="7183" name="그룹 30"/>
          <p:cNvGrpSpPr>
            <a:grpSpLocks/>
          </p:cNvGrpSpPr>
          <p:nvPr/>
        </p:nvGrpSpPr>
        <p:grpSpPr bwMode="auto">
          <a:xfrm>
            <a:off x="9567863" y="3101975"/>
            <a:ext cx="1287462" cy="1216025"/>
            <a:chOff x="8402638" y="1579563"/>
            <a:chExt cx="1566862" cy="1482319"/>
          </a:xfrm>
        </p:grpSpPr>
        <p:sp>
          <p:nvSpPr>
            <p:cNvPr id="26" name="타원 25"/>
            <p:cNvSpPr/>
            <p:nvPr/>
          </p:nvSpPr>
          <p:spPr bwMode="auto">
            <a:xfrm>
              <a:off x="8456734" y="1579563"/>
              <a:ext cx="1454805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27" name="직사각형 26"/>
            <p:cNvSpPr/>
            <p:nvPr/>
          </p:nvSpPr>
          <p:spPr bwMode="auto">
            <a:xfrm>
              <a:off x="8746536" y="1844678"/>
              <a:ext cx="933162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point.2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28" name="Straight Connector 8"/>
            <p:cNvCxnSpPr/>
            <p:nvPr/>
          </p:nvCxnSpPr>
          <p:spPr bwMode="auto">
            <a:xfrm>
              <a:off x="8690507" y="2278150"/>
              <a:ext cx="1004647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직사각형 28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작업지시관리</a:t>
              </a:r>
            </a:p>
          </p:txBody>
        </p:sp>
      </p:grpSp>
      <p:grpSp>
        <p:nvGrpSpPr>
          <p:cNvPr id="7184" name="그룹 35"/>
          <p:cNvGrpSpPr>
            <a:grpSpLocks/>
          </p:cNvGrpSpPr>
          <p:nvPr/>
        </p:nvGrpSpPr>
        <p:grpSpPr bwMode="auto">
          <a:xfrm>
            <a:off x="6757988" y="4968875"/>
            <a:ext cx="1287462" cy="1216025"/>
            <a:chOff x="8402638" y="1579563"/>
            <a:chExt cx="1566862" cy="1482319"/>
          </a:xfrm>
        </p:grpSpPr>
        <p:sp>
          <p:nvSpPr>
            <p:cNvPr id="31" name="타원 30"/>
            <p:cNvSpPr/>
            <p:nvPr/>
          </p:nvSpPr>
          <p:spPr bwMode="auto">
            <a:xfrm>
              <a:off x="8456735" y="1579563"/>
              <a:ext cx="1454805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32" name="직사각형 31"/>
            <p:cNvSpPr/>
            <p:nvPr/>
          </p:nvSpPr>
          <p:spPr bwMode="auto">
            <a:xfrm>
              <a:off x="8746536" y="1844678"/>
              <a:ext cx="933162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point.3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33" name="Straight Connector 8"/>
            <p:cNvCxnSpPr/>
            <p:nvPr/>
          </p:nvCxnSpPr>
          <p:spPr bwMode="auto">
            <a:xfrm>
              <a:off x="8690507" y="2278150"/>
              <a:ext cx="1004647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직사각형 33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품질관리</a:t>
              </a:r>
            </a:p>
          </p:txBody>
        </p:sp>
      </p:grpSp>
      <p:grpSp>
        <p:nvGrpSpPr>
          <p:cNvPr id="7185" name="그룹 40"/>
          <p:cNvGrpSpPr>
            <a:grpSpLocks/>
          </p:cNvGrpSpPr>
          <p:nvPr/>
        </p:nvGrpSpPr>
        <p:grpSpPr bwMode="auto">
          <a:xfrm>
            <a:off x="9567863" y="4968875"/>
            <a:ext cx="1287462" cy="1216025"/>
            <a:chOff x="8402638" y="1579563"/>
            <a:chExt cx="1566862" cy="1482319"/>
          </a:xfrm>
        </p:grpSpPr>
        <p:sp>
          <p:nvSpPr>
            <p:cNvPr id="36" name="타원 35"/>
            <p:cNvSpPr/>
            <p:nvPr/>
          </p:nvSpPr>
          <p:spPr bwMode="auto">
            <a:xfrm>
              <a:off x="8456734" y="1579563"/>
              <a:ext cx="1454805" cy="148231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/>
            </a:p>
          </p:txBody>
        </p:sp>
        <p:sp>
          <p:nvSpPr>
            <p:cNvPr id="37" name="직사각형 36"/>
            <p:cNvSpPr/>
            <p:nvPr/>
          </p:nvSpPr>
          <p:spPr bwMode="auto">
            <a:xfrm>
              <a:off x="8746536" y="1844678"/>
              <a:ext cx="933162" cy="412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600" spc="-150" dirty="0">
                  <a:latin typeface="나눔스퀘어OTF ExtraBold" pitchFamily="34" charset="-127"/>
                  <a:ea typeface="나눔스퀘어OTF ExtraBold" pitchFamily="34" charset="-127"/>
                </a:rPr>
                <a:t>point.4</a:t>
              </a:r>
              <a:endParaRPr kumimoji="0" lang="ko-KR" altLang="en-US" sz="1600" spc="-150" dirty="0"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cxnSp>
          <p:nvCxnSpPr>
            <p:cNvPr id="38" name="Straight Connector 8"/>
            <p:cNvCxnSpPr/>
            <p:nvPr/>
          </p:nvCxnSpPr>
          <p:spPr bwMode="auto">
            <a:xfrm>
              <a:off x="8690507" y="2278150"/>
              <a:ext cx="1004647" cy="0"/>
            </a:xfrm>
            <a:prstGeom prst="line">
              <a:avLst/>
            </a:prstGeom>
            <a:ln w="3175">
              <a:solidFill>
                <a:schemeClr val="tx1">
                  <a:lumMod val="85000"/>
                  <a:lumOff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직사각형 38"/>
            <p:cNvSpPr/>
            <p:nvPr/>
          </p:nvSpPr>
          <p:spPr bwMode="auto">
            <a:xfrm>
              <a:off x="8402638" y="2316853"/>
              <a:ext cx="1566862" cy="4683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POP</a:t>
              </a:r>
              <a:endPara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</p:grpSp>
      <p:sp>
        <p:nvSpPr>
          <p:cNvPr id="7186" name="Text Placeholder 2"/>
          <p:cNvSpPr txBox="1">
            <a:spLocks/>
          </p:cNvSpPr>
          <p:nvPr/>
        </p:nvSpPr>
        <p:spPr bwMode="auto">
          <a:xfrm>
            <a:off x="550863" y="1485900"/>
            <a:ext cx="10256837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생산 현장에서 제품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작업 지시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품질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실적 등을 관리하는 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MES</a:t>
            </a: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기능을 제공합니다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3662363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참여인원</a:t>
            </a:r>
          </a:p>
        </p:txBody>
      </p:sp>
      <p:sp>
        <p:nvSpPr>
          <p:cNvPr id="78" name="Text Placeholder 2"/>
          <p:cNvSpPr txBox="1">
            <a:spLocks/>
          </p:cNvSpPr>
          <p:nvPr/>
        </p:nvSpPr>
        <p:spPr>
          <a:xfrm>
            <a:off x="3559175" y="2854325"/>
            <a:ext cx="1657350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신소연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79" name="Straight Connector 8"/>
          <p:cNvCxnSpPr/>
          <p:nvPr/>
        </p:nvCxnSpPr>
        <p:spPr>
          <a:xfrm>
            <a:off x="3605213" y="3282950"/>
            <a:ext cx="92075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 Placeholder 2"/>
          <p:cNvSpPr txBox="1">
            <a:spLocks/>
          </p:cNvSpPr>
          <p:nvPr/>
        </p:nvSpPr>
        <p:spPr>
          <a:xfrm>
            <a:off x="3611563" y="3425825"/>
            <a:ext cx="2555651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POP,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서비스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82" name="Text Placeholder 2"/>
          <p:cNvSpPr txBox="1">
            <a:spLocks/>
          </p:cNvSpPr>
          <p:nvPr/>
        </p:nvSpPr>
        <p:spPr>
          <a:xfrm>
            <a:off x="8224838" y="2854325"/>
            <a:ext cx="1658937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김상영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83" name="Straight Connector 8"/>
          <p:cNvCxnSpPr/>
          <p:nvPr/>
        </p:nvCxnSpPr>
        <p:spPr>
          <a:xfrm>
            <a:off x="8272463" y="3282950"/>
            <a:ext cx="91916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 Placeholder 2"/>
          <p:cNvSpPr txBox="1">
            <a:spLocks/>
          </p:cNvSpPr>
          <p:nvPr/>
        </p:nvSpPr>
        <p:spPr>
          <a:xfrm>
            <a:off x="8277224" y="3425825"/>
            <a:ext cx="3506613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작업지시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일지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분석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금형관리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90" name="Text Placeholder 2"/>
          <p:cNvSpPr txBox="1">
            <a:spLocks/>
          </p:cNvSpPr>
          <p:nvPr/>
        </p:nvSpPr>
        <p:spPr>
          <a:xfrm>
            <a:off x="3559175" y="4978400"/>
            <a:ext cx="1657350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박상인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91" name="Straight Connector 8"/>
          <p:cNvCxnSpPr/>
          <p:nvPr/>
        </p:nvCxnSpPr>
        <p:spPr>
          <a:xfrm>
            <a:off x="3605213" y="5407025"/>
            <a:ext cx="92075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2"/>
          <p:cNvSpPr txBox="1">
            <a:spLocks/>
          </p:cNvSpPr>
          <p:nvPr/>
        </p:nvSpPr>
        <p:spPr>
          <a:xfrm>
            <a:off x="3611563" y="5549900"/>
            <a:ext cx="2900362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시스템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기준정보관리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94" name="Text Placeholder 2"/>
          <p:cNvSpPr txBox="1">
            <a:spLocks/>
          </p:cNvSpPr>
          <p:nvPr/>
        </p:nvSpPr>
        <p:spPr>
          <a:xfrm>
            <a:off x="8224838" y="4978400"/>
            <a:ext cx="1658937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오휘석</a:t>
            </a:r>
            <a:endParaRPr kumimoji="0" lang="ar-SA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95" name="Straight Connector 8"/>
          <p:cNvCxnSpPr/>
          <p:nvPr/>
        </p:nvCxnSpPr>
        <p:spPr>
          <a:xfrm>
            <a:off x="8272463" y="5407025"/>
            <a:ext cx="91916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 Placeholder 2"/>
          <p:cNvSpPr txBox="1">
            <a:spLocks/>
          </p:cNvSpPr>
          <p:nvPr/>
        </p:nvSpPr>
        <p:spPr>
          <a:xfrm>
            <a:off x="8277224" y="5549900"/>
            <a:ext cx="3002557" cy="33337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담당업무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개발</a:t>
            </a:r>
            <a:endParaRPr kumimoji="0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담당파트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 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: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실적관리</a:t>
            </a:r>
            <a:r>
              <a:rPr kumimoji="0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, </a:t>
            </a:r>
            <a:r>
              <a:rPr kumimoji="0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품질관리</a:t>
            </a:r>
            <a:endParaRPr kumimoji="0" lang="ar-SA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101" name="직사각형 100"/>
          <p:cNvSpPr/>
          <p:nvPr/>
        </p:nvSpPr>
        <p:spPr>
          <a:xfrm>
            <a:off x="2259013" y="3003550"/>
            <a:ext cx="77311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2259013" y="5127625"/>
            <a:ext cx="77311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sp>
        <p:nvSpPr>
          <p:cNvPr id="103" name="직사각형 102"/>
          <p:cNvSpPr/>
          <p:nvPr/>
        </p:nvSpPr>
        <p:spPr>
          <a:xfrm>
            <a:off x="6915150" y="3003550"/>
            <a:ext cx="773113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sp>
        <p:nvSpPr>
          <p:cNvPr id="104" name="직사각형 103"/>
          <p:cNvSpPr/>
          <p:nvPr/>
        </p:nvSpPr>
        <p:spPr>
          <a:xfrm>
            <a:off x="6915150" y="5127625"/>
            <a:ext cx="773113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이미지</a:t>
            </a:r>
            <a:endParaRPr kumimoji="0" lang="ko-KR" altLang="en-US" dirty="0">
              <a:latin typeface="+mn-lt"/>
              <a:ea typeface="+mn-ea"/>
            </a:endParaRPr>
          </a:p>
        </p:txBody>
      </p:sp>
      <p:grpSp>
        <p:nvGrpSpPr>
          <p:cNvPr id="9244" name="그룹 13"/>
          <p:cNvGrpSpPr>
            <a:grpSpLocks/>
          </p:cNvGrpSpPr>
          <p:nvPr/>
        </p:nvGrpSpPr>
        <p:grpSpPr bwMode="auto">
          <a:xfrm rot="5400000">
            <a:off x="8021638" y="-3538538"/>
            <a:ext cx="369888" cy="7967663"/>
            <a:chOff x="11783838" y="678528"/>
            <a:chExt cx="370104" cy="5198743"/>
          </a:xfrm>
        </p:grpSpPr>
        <p:sp>
          <p:nvSpPr>
            <p:cNvPr id="48" name="양쪽 모서리가 둥근 사각형 47"/>
            <p:cNvSpPr/>
            <p:nvPr/>
          </p:nvSpPr>
          <p:spPr>
            <a:xfrm rot="16200000" flipH="1">
              <a:off x="11536957" y="5253035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9D9D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49" name="양쪽 모서리가 둥근 사각형 48"/>
            <p:cNvSpPr/>
            <p:nvPr/>
          </p:nvSpPr>
          <p:spPr>
            <a:xfrm rot="16200000" flipH="1">
              <a:off x="11535921" y="4534181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참여인원</a:t>
              </a:r>
            </a:p>
          </p:txBody>
        </p:sp>
        <p:sp>
          <p:nvSpPr>
            <p:cNvPr id="50" name="양쪽 모서리가 둥근 사각형 49"/>
            <p:cNvSpPr/>
            <p:nvPr/>
          </p:nvSpPr>
          <p:spPr>
            <a:xfrm rot="16200000" flipH="1">
              <a:off x="11536957" y="3815327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51" name="양쪽 모서리가 둥근 사각형 50"/>
            <p:cNvSpPr/>
            <p:nvPr/>
          </p:nvSpPr>
          <p:spPr>
            <a:xfrm rot="16200000" flipH="1">
              <a:off x="11536957" y="3114082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52" name="양쪽 모서리가 둥근 사각형 51"/>
            <p:cNvSpPr/>
            <p:nvPr/>
          </p:nvSpPr>
          <p:spPr>
            <a:xfrm rot="16200000" flipH="1">
              <a:off x="11535921" y="2419052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53" name="양쪽 모서리가 둥근 사각형 52"/>
            <p:cNvSpPr/>
            <p:nvPr/>
          </p:nvSpPr>
          <p:spPr>
            <a:xfrm rot="16200000" flipH="1">
              <a:off x="11536957" y="1659801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54" name="양쪽 모서리가 둥근 사각형 53"/>
            <p:cNvSpPr/>
            <p:nvPr/>
          </p:nvSpPr>
          <p:spPr>
            <a:xfrm rot="16200000" flipH="1">
              <a:off x="11536957" y="918160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pic>
        <p:nvPicPr>
          <p:cNvPr id="1026" name="Picture 2" descr="Profile photo for ìì¸">
            <a:extLst>
              <a:ext uri="{FF2B5EF4-FFF2-40B4-BE49-F238E27FC236}">
                <a16:creationId xmlns:a16="http://schemas.microsoft.com/office/drawing/2014/main" id="{E5C5CCCA-A708-4BDF-B50A-431084654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262" y="4602063"/>
            <a:ext cx="14191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rofile photo for íì">
            <a:extLst>
              <a:ext uri="{FF2B5EF4-FFF2-40B4-BE49-F238E27FC236}">
                <a16:creationId xmlns:a16="http://schemas.microsoft.com/office/drawing/2014/main" id="{1FA1E2CE-91DB-465A-AD3C-2CA19B44D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742" y="4602063"/>
            <a:ext cx="14192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ofile photo for SangYoung">
            <a:extLst>
              <a:ext uri="{FF2B5EF4-FFF2-40B4-BE49-F238E27FC236}">
                <a16:creationId xmlns:a16="http://schemas.microsoft.com/office/drawing/2014/main" id="{66D3D0A0-8D7C-456A-A041-0B482FA2A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262" y="2485231"/>
            <a:ext cx="1404043" cy="1404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rofile photo for SoYeon">
            <a:extLst>
              <a:ext uri="{FF2B5EF4-FFF2-40B4-BE49-F238E27FC236}">
                <a16:creationId xmlns:a16="http://schemas.microsoft.com/office/drawing/2014/main" id="{716B394E-8C70-4826-BD71-880DA96A4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128" y="2478088"/>
            <a:ext cx="1411186" cy="1411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6225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일정</a:t>
            </a:r>
          </a:p>
        </p:txBody>
      </p:sp>
      <p:sp>
        <p:nvSpPr>
          <p:cNvPr id="10244" name="Text Placeholder 2"/>
          <p:cNvSpPr txBox="1">
            <a:spLocks/>
          </p:cNvSpPr>
          <p:nvPr/>
        </p:nvSpPr>
        <p:spPr bwMode="auto">
          <a:xfrm>
            <a:off x="550863" y="14859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프로젝트 기간 </a:t>
            </a:r>
            <a:r>
              <a:rPr kumimoji="0" lang="en-US" altLang="ko-KR" sz="20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2019-12-19 </a:t>
            </a:r>
            <a:r>
              <a:rPr kumimoji="0" lang="en-US" altLang="ko-KR" sz="2000" dirty="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~ 2020-02-24</a:t>
            </a:r>
          </a:p>
        </p:txBody>
      </p:sp>
      <p:graphicFrame>
        <p:nvGraphicFramePr>
          <p:cNvPr id="50" name="표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3137426"/>
              </p:ext>
            </p:extLst>
          </p:nvPr>
        </p:nvGraphicFramePr>
        <p:xfrm>
          <a:off x="622300" y="2122488"/>
          <a:ext cx="10974387" cy="43306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86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86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86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1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1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2129224320"/>
                    </a:ext>
                  </a:extLst>
                </a:gridCol>
                <a:gridCol w="1220089">
                  <a:extLst>
                    <a:ext uri="{9D8B030D-6E8A-4147-A177-3AD203B41FA5}">
                      <a16:colId xmlns:a16="http://schemas.microsoft.com/office/drawing/2014/main" val="1653207946"/>
                    </a:ext>
                  </a:extLst>
                </a:gridCol>
              </a:tblGrid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제안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분석/설계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디자인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개발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테스트</a:t>
                      </a:r>
                      <a:endParaRPr lang="ko-KR" altLang="en-US" sz="1800" b="0" strike="noStrike" kern="1200" cap="none" dirty="0">
                        <a:solidFill>
                          <a:schemeClr val="bg1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1783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rgbClr val="72AF2C"/>
                        </a:solidFill>
                        <a:latin typeface="나눔스퀘어OTF Bold" pitchFamily="34" charset="-127"/>
                        <a:ea typeface="나눔스퀘어OTF Bold" pitchFamily="34" charset="-127"/>
                      </a:endParaRP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1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2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3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4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5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6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7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8</a:t>
                      </a:r>
                      <a:r>
                        <a:rPr lang="ko-KR" altLang="en-US" sz="1800" b="0" strike="noStrike" kern="1200" cap="none" dirty="0">
                          <a:solidFill>
                            <a:schemeClr val="bg1"/>
                          </a:solidFill>
                          <a:latin typeface="나눔스퀘어OTF Bold" pitchFamily="34" charset="-127"/>
                          <a:ea typeface="나눔스퀘어OTF Bold" pitchFamily="34" charset="-127"/>
                        </a:rPr>
                        <a:t>주</a:t>
                      </a:r>
                    </a:p>
                  </a:txBody>
                  <a:tcPr marL="90162" marR="90162" marT="46976" marB="46976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1" name="도형 5"/>
          <p:cNvSpPr>
            <a:spLocks/>
          </p:cNvSpPr>
          <p:nvPr/>
        </p:nvSpPr>
        <p:spPr>
          <a:xfrm>
            <a:off x="1852935" y="2387600"/>
            <a:ext cx="1217935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2" name="도형 6"/>
          <p:cNvSpPr>
            <a:spLocks/>
          </p:cNvSpPr>
          <p:nvPr/>
        </p:nvSpPr>
        <p:spPr>
          <a:xfrm>
            <a:off x="2494806" y="3098800"/>
            <a:ext cx="1800200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3" name="도형 7"/>
          <p:cNvSpPr>
            <a:spLocks/>
          </p:cNvSpPr>
          <p:nvPr/>
        </p:nvSpPr>
        <p:spPr>
          <a:xfrm>
            <a:off x="3316908" y="3841750"/>
            <a:ext cx="2202234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4" name="도형 8"/>
          <p:cNvSpPr>
            <a:spLocks/>
          </p:cNvSpPr>
          <p:nvPr/>
        </p:nvSpPr>
        <p:spPr>
          <a:xfrm>
            <a:off x="4871070" y="4530725"/>
            <a:ext cx="5544616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5" name="도형 9"/>
          <p:cNvSpPr>
            <a:spLocks/>
          </p:cNvSpPr>
          <p:nvPr/>
        </p:nvSpPr>
        <p:spPr>
          <a:xfrm>
            <a:off x="9767614" y="5268913"/>
            <a:ext cx="1830661" cy="21272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50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grpSp>
        <p:nvGrpSpPr>
          <p:cNvPr id="10308" name="그룹 13"/>
          <p:cNvGrpSpPr>
            <a:grpSpLocks/>
          </p:cNvGrpSpPr>
          <p:nvPr/>
        </p:nvGrpSpPr>
        <p:grpSpPr bwMode="auto">
          <a:xfrm rot="5400000">
            <a:off x="8021638" y="-3548063"/>
            <a:ext cx="369888" cy="7967663"/>
            <a:chOff x="11783838" y="678528"/>
            <a:chExt cx="370104" cy="5198743"/>
          </a:xfrm>
        </p:grpSpPr>
        <p:sp>
          <p:nvSpPr>
            <p:cNvPr id="20" name="양쪽 모서리가 둥근 사각형 19"/>
            <p:cNvSpPr/>
            <p:nvPr/>
          </p:nvSpPr>
          <p:spPr>
            <a:xfrm rot="16200000" flipH="1">
              <a:off x="11536957" y="5253035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9D9D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 flipH="1">
              <a:off x="11535921" y="4534181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2" name="양쪽 모서리가 둥근 사각형 21"/>
            <p:cNvSpPr/>
            <p:nvPr/>
          </p:nvSpPr>
          <p:spPr>
            <a:xfrm rot="16200000" flipH="1">
              <a:off x="11536957" y="3815327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일정</a:t>
              </a:r>
            </a:p>
          </p:txBody>
        </p:sp>
        <p:sp>
          <p:nvSpPr>
            <p:cNvPr id="23" name="양쪽 모서리가 둥근 사각형 22"/>
            <p:cNvSpPr/>
            <p:nvPr/>
          </p:nvSpPr>
          <p:spPr>
            <a:xfrm rot="16200000" flipH="1">
              <a:off x="11536957" y="3114082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5921" y="2419052"/>
              <a:ext cx="865939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6957" y="1659801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6957" y="918160"/>
              <a:ext cx="863868" cy="37010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구성</a:t>
            </a:r>
          </a:p>
        </p:txBody>
      </p:sp>
      <p:grpSp>
        <p:nvGrpSpPr>
          <p:cNvPr id="11268" name="그룹 1"/>
          <p:cNvGrpSpPr>
            <a:grpSpLocks/>
          </p:cNvGrpSpPr>
          <p:nvPr/>
        </p:nvGrpSpPr>
        <p:grpSpPr bwMode="auto">
          <a:xfrm>
            <a:off x="622300" y="2174875"/>
            <a:ext cx="10872788" cy="3998913"/>
            <a:chOff x="694606" y="2174552"/>
            <a:chExt cx="10375900" cy="3998589"/>
          </a:xfrm>
        </p:grpSpPr>
        <p:sp>
          <p:nvSpPr>
            <p:cNvPr id="19" name="Text Box 44"/>
            <p:cNvSpPr txBox="1">
              <a:spLocks noChangeArrowheads="1"/>
            </p:cNvSpPr>
            <p:nvPr/>
          </p:nvSpPr>
          <p:spPr bwMode="auto">
            <a:xfrm>
              <a:off x="742727" y="2597970"/>
              <a:ext cx="4766592" cy="3567334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694606" y="2174552"/>
              <a:ext cx="2164865" cy="31906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프로젝트 구성</a:t>
              </a:r>
            </a:p>
          </p:txBody>
        </p:sp>
        <p:sp>
          <p:nvSpPr>
            <p:cNvPr id="7180" name="직사각형 10"/>
            <p:cNvSpPr>
              <a:spLocks noChangeArrowheads="1"/>
            </p:cNvSpPr>
            <p:nvPr/>
          </p:nvSpPr>
          <p:spPr bwMode="auto">
            <a:xfrm>
              <a:off x="965783" y="3012377"/>
              <a:ext cx="4575152" cy="2492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buFontTx/>
                <a:buChar char="-"/>
                <a:defRPr/>
              </a:pPr>
              <a:r>
                <a:rPr kumimoji="0" lang="ko-KR" altLang="en-US" sz="16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사용 툴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6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</a:t>
              </a: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Visual Studio 2019, 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SQL Server Management Studio 18.4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</a:t>
              </a:r>
              <a:r>
                <a:rPr kumimoji="0" lang="en-US" altLang="ko-KR" sz="1400" b="1" dirty="0" err="1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GitHubDesktop</a:t>
              </a:r>
              <a:br>
                <a:rPr kumimoji="0" lang="en-US" altLang="ko-KR" sz="1600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</a:br>
              <a:endParaRPr kumimoji="0" lang="en-US" altLang="ko-KR" sz="1600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eaLnBrk="1" latinLnBrk="1" hangingPunct="1">
                <a:buFontTx/>
                <a:buChar char="-"/>
                <a:defRPr/>
              </a:pPr>
              <a:r>
                <a:rPr kumimoji="0" lang="ko-KR" altLang="en-US" sz="16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언어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6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</a:t>
              </a: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C#, MSSQL</a:t>
              </a:r>
              <a:br>
                <a:rPr kumimoji="0" lang="en-US" altLang="ko-KR" sz="1600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</a:br>
              <a:endParaRPr kumimoji="0" lang="en-US" altLang="ko-KR" sz="1600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eaLnBrk="1" latinLnBrk="1" hangingPunct="1">
                <a:buFontTx/>
                <a:buChar char="-"/>
                <a:defRPr/>
              </a:pPr>
              <a:r>
                <a:rPr kumimoji="0" lang="ko-KR" altLang="en-US" sz="16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시스템</a:t>
              </a:r>
            </a:p>
            <a:p>
              <a:pPr marL="0" indent="0" eaLnBrk="1" latinLnBrk="1" hangingPunct="1">
                <a:defRPr/>
              </a:pPr>
              <a:r>
                <a:rPr kumimoji="0" lang="en-US" altLang="ko-KR" sz="14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: </a:t>
              </a:r>
              <a:r>
                <a:rPr kumimoji="0" lang="en-US" altLang="ko-KR" sz="14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Git</a:t>
              </a:r>
            </a:p>
          </p:txBody>
        </p:sp>
        <p:pic>
          <p:nvPicPr>
            <p:cNvPr id="11287" name="그림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2081" y="2597970"/>
              <a:ext cx="5178425" cy="3575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1269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513" y="3997325"/>
            <a:ext cx="1581150" cy="216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270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58928D-57CE-4798-A30B-2BBC6CD26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1260" y="2792329"/>
            <a:ext cx="1996759" cy="1559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13E32E3-6270-478F-B836-C770902241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5501" y="2752642"/>
            <a:ext cx="1779173" cy="177917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593A793-7BBC-4557-A3D6-EB9560AE49F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9423" y="4517527"/>
            <a:ext cx="1271328" cy="1366313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EEA7DDA-9441-4984-9272-DF75AA934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9711" y="4563704"/>
            <a:ext cx="1628361" cy="1320136"/>
          </a:xfrm>
          <a:prstGeom prst="rect">
            <a:avLst/>
          </a:prstGeom>
          <a:solidFill>
            <a:schemeClr val="bg1"/>
          </a:solidFill>
          <a:ln w="69850" cap="rnd">
            <a:solidFill>
              <a:schemeClr val="bg1"/>
            </a:solidFill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A4756F6-C427-40AE-B141-093FB12D03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329" y="2598994"/>
            <a:ext cx="1956080" cy="1799712"/>
          </a:xfrm>
          <a:prstGeom prst="rect">
            <a:avLst/>
          </a:prstGeom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C73EDFFF-14AB-46AE-BF17-5D58DB2BBA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363"/>
          <a:stretch/>
        </p:blipFill>
        <p:spPr>
          <a:xfrm>
            <a:off x="6458158" y="4445420"/>
            <a:ext cx="1967132" cy="1720430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13006818-3899-4D82-9932-A4C261DD03B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15"/>
          <a:stretch/>
        </p:blipFill>
        <p:spPr>
          <a:xfrm>
            <a:off x="9027954" y="2537619"/>
            <a:ext cx="2135339" cy="1767216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9B3596BA-9ACC-4CD0-8F99-23C2F8403D9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8886" y="4440825"/>
            <a:ext cx="1921265" cy="1767215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제안</a:t>
            </a:r>
          </a:p>
        </p:txBody>
      </p:sp>
      <p:grpSp>
        <p:nvGrpSpPr>
          <p:cNvPr id="12296" name="그룹 1"/>
          <p:cNvGrpSpPr>
            <a:grpSpLocks/>
          </p:cNvGrpSpPr>
          <p:nvPr/>
        </p:nvGrpSpPr>
        <p:grpSpPr bwMode="auto">
          <a:xfrm>
            <a:off x="622300" y="2174875"/>
            <a:ext cx="5045466" cy="3990975"/>
            <a:chOff x="694606" y="2174552"/>
            <a:chExt cx="4814887" cy="3990752"/>
          </a:xfrm>
        </p:grpSpPr>
        <p:sp>
          <p:nvSpPr>
            <p:cNvPr id="19" name="Text Box 44"/>
            <p:cNvSpPr txBox="1">
              <a:spLocks noChangeArrowheads="1"/>
            </p:cNvSpPr>
            <p:nvPr/>
          </p:nvSpPr>
          <p:spPr bwMode="auto">
            <a:xfrm>
              <a:off x="742727" y="2597970"/>
              <a:ext cx="4766592" cy="3567334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694606" y="2174552"/>
              <a:ext cx="2164865" cy="31907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제안 내용</a:t>
              </a:r>
            </a:p>
          </p:txBody>
        </p:sp>
        <p:sp>
          <p:nvSpPr>
            <p:cNvPr id="12326" name="직사각형 10"/>
            <p:cNvSpPr>
              <a:spLocks noChangeArrowheads="1"/>
            </p:cNvSpPr>
            <p:nvPr/>
          </p:nvSpPr>
          <p:spPr bwMode="auto">
            <a:xfrm>
              <a:off x="934318" y="2968302"/>
              <a:ext cx="4575175" cy="24564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작업관리</a:t>
              </a:r>
            </a:p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현장운영</a:t>
              </a:r>
            </a:p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품질관리</a:t>
              </a:r>
            </a:p>
            <a:p>
              <a:pPr eaLnBrk="1" hangingPunct="1">
                <a:lnSpc>
                  <a:spcPct val="200000"/>
                </a:lnSpc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금형관리</a:t>
              </a:r>
              <a:endParaRPr kumimoji="0"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grpSp>
        <p:nvGrpSpPr>
          <p:cNvPr id="1229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sp>
        <p:nvSpPr>
          <p:cNvPr id="35" name="타원 34"/>
          <p:cNvSpPr/>
          <p:nvPr/>
        </p:nvSpPr>
        <p:spPr bwMode="auto">
          <a:xfrm>
            <a:off x="6808788" y="2925763"/>
            <a:ext cx="1193800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36" name="직사각형 35"/>
          <p:cNvSpPr/>
          <p:nvPr/>
        </p:nvSpPr>
        <p:spPr bwMode="auto">
          <a:xfrm>
            <a:off x="7046913" y="3143250"/>
            <a:ext cx="765175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point.1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37" name="Straight Connector 8"/>
          <p:cNvCxnSpPr/>
          <p:nvPr/>
        </p:nvCxnSpPr>
        <p:spPr bwMode="auto">
          <a:xfrm>
            <a:off x="7000875" y="3498850"/>
            <a:ext cx="823913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/>
          <p:cNvSpPr/>
          <p:nvPr/>
        </p:nvSpPr>
        <p:spPr bwMode="auto">
          <a:xfrm>
            <a:off x="6764338" y="3530600"/>
            <a:ext cx="1285875" cy="3841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작업관리</a:t>
            </a:r>
          </a:p>
        </p:txBody>
      </p:sp>
      <p:sp>
        <p:nvSpPr>
          <p:cNvPr id="40" name="타원 39"/>
          <p:cNvSpPr/>
          <p:nvPr/>
        </p:nvSpPr>
        <p:spPr bwMode="auto">
          <a:xfrm>
            <a:off x="9612313" y="2925763"/>
            <a:ext cx="1195387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41" name="직사각형 40"/>
          <p:cNvSpPr/>
          <p:nvPr/>
        </p:nvSpPr>
        <p:spPr bwMode="auto">
          <a:xfrm>
            <a:off x="9850438" y="3143250"/>
            <a:ext cx="766762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point.2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42" name="Straight Connector 8"/>
          <p:cNvCxnSpPr/>
          <p:nvPr/>
        </p:nvCxnSpPr>
        <p:spPr bwMode="auto">
          <a:xfrm>
            <a:off x="9804400" y="3498850"/>
            <a:ext cx="825500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 bwMode="auto">
          <a:xfrm>
            <a:off x="9567863" y="3530600"/>
            <a:ext cx="1287462" cy="37388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POP-</a:t>
            </a:r>
            <a:r>
              <a: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현장운영</a:t>
            </a:r>
            <a:endParaRPr kumimoji="0" lang="en-US" altLang="ko-KR" sz="1400" spc="-150" dirty="0">
              <a:solidFill>
                <a:schemeClr val="tx1">
                  <a:lumMod val="65000"/>
                  <a:lumOff val="3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45" name="타원 44"/>
          <p:cNvSpPr/>
          <p:nvPr/>
        </p:nvSpPr>
        <p:spPr bwMode="auto">
          <a:xfrm>
            <a:off x="6802438" y="4792663"/>
            <a:ext cx="1195387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46" name="직사각형 45"/>
          <p:cNvSpPr/>
          <p:nvPr/>
        </p:nvSpPr>
        <p:spPr bwMode="auto">
          <a:xfrm>
            <a:off x="7040563" y="5010150"/>
            <a:ext cx="766762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point.3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47" name="Straight Connector 8"/>
          <p:cNvCxnSpPr/>
          <p:nvPr/>
        </p:nvCxnSpPr>
        <p:spPr bwMode="auto">
          <a:xfrm>
            <a:off x="6994525" y="5365750"/>
            <a:ext cx="825500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/>
          <p:cNvSpPr/>
          <p:nvPr/>
        </p:nvSpPr>
        <p:spPr bwMode="auto">
          <a:xfrm>
            <a:off x="6757988" y="5397500"/>
            <a:ext cx="1287462" cy="3841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품질관리</a:t>
            </a:r>
          </a:p>
        </p:txBody>
      </p:sp>
      <p:sp>
        <p:nvSpPr>
          <p:cNvPr id="50" name="타원 49"/>
          <p:cNvSpPr/>
          <p:nvPr/>
        </p:nvSpPr>
        <p:spPr bwMode="auto">
          <a:xfrm>
            <a:off x="9612313" y="4792663"/>
            <a:ext cx="1195387" cy="12160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1" name="직사각형 50"/>
          <p:cNvSpPr/>
          <p:nvPr/>
        </p:nvSpPr>
        <p:spPr bwMode="auto">
          <a:xfrm>
            <a:off x="9850438" y="5010150"/>
            <a:ext cx="766762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spc="-150" dirty="0">
                <a:latin typeface="나눔스퀘어OTF ExtraBold" pitchFamily="34" charset="-127"/>
                <a:ea typeface="나눔스퀘어OTF ExtraBold" pitchFamily="34" charset="-127"/>
              </a:rPr>
              <a:t>point.4</a:t>
            </a:r>
            <a:endParaRPr kumimoji="0" lang="ko-KR" altLang="en-US" sz="1600" spc="-150" dirty="0"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cxnSp>
        <p:nvCxnSpPr>
          <p:cNvPr id="52" name="Straight Connector 8"/>
          <p:cNvCxnSpPr/>
          <p:nvPr/>
        </p:nvCxnSpPr>
        <p:spPr bwMode="auto">
          <a:xfrm>
            <a:off x="9804400" y="5365750"/>
            <a:ext cx="825500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 bwMode="auto">
          <a:xfrm>
            <a:off x="9567863" y="5397500"/>
            <a:ext cx="1287462" cy="3841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ExtraBold" pitchFamily="34" charset="-127"/>
                <a:ea typeface="나눔스퀘어OTF ExtraBold" pitchFamily="34" charset="-127"/>
              </a:rPr>
              <a:t>금형관리</a:t>
            </a:r>
            <a:endParaRPr kumimoji="0" lang="ko-KR" altLang="en-US" sz="1400" spc="-150" dirty="0">
              <a:solidFill>
                <a:schemeClr val="tx1">
                  <a:lumMod val="65000"/>
                  <a:lumOff val="35000"/>
                </a:schemeClr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pic>
        <p:nvPicPr>
          <p:cNvPr id="12314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863" y="3997325"/>
            <a:ext cx="1581150" cy="216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13316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화면기획서</a:t>
            </a:r>
            <a:endParaRPr kumimoji="0" lang="ar-SA" altLang="ko-KR" sz="2400">
              <a:solidFill>
                <a:schemeClr val="tx2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pSp>
        <p:nvGrpSpPr>
          <p:cNvPr id="13317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13318" name="그룹 1"/>
          <p:cNvGrpSpPr>
            <a:grpSpLocks/>
          </p:cNvGrpSpPr>
          <p:nvPr/>
        </p:nvGrpSpPr>
        <p:grpSpPr bwMode="auto">
          <a:xfrm>
            <a:off x="782638" y="2320925"/>
            <a:ext cx="10785176" cy="4164013"/>
            <a:chOff x="782518" y="2321359"/>
            <a:chExt cx="10785651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47" y="6165379"/>
              <a:ext cx="2268638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 err="1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화면기획서</a:t>
              </a:r>
              <a:endParaRPr kumimoji="0" lang="ko-KR" altLang="en-US" sz="1600" dirty="0">
                <a:solidFill>
                  <a:schemeClr val="bg1"/>
                </a:solidFill>
                <a:latin typeface="나눔스퀘어OTF ExtraBold" pitchFamily="34" charset="-127"/>
                <a:ea typeface="나눔스퀘어OTF ExtraBold" pitchFamily="34" charset="-127"/>
              </a:endParaRPr>
            </a:p>
          </p:txBody>
        </p:sp>
        <p:sp>
          <p:nvSpPr>
            <p:cNvPr id="54" name="직사각형 10"/>
            <p:cNvSpPr>
              <a:spLocks noChangeArrowheads="1"/>
            </p:cNvSpPr>
            <p:nvPr/>
          </p:nvSpPr>
          <p:spPr bwMode="auto">
            <a:xfrm>
              <a:off x="6529521" y="2478485"/>
              <a:ext cx="5038648" cy="1323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2857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just" eaLnBrk="1" latinLnBrk="1" hangingPunct="1">
                <a:buFontTx/>
                <a:buChar char="-"/>
                <a:defRPr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사용 툴 </a:t>
              </a:r>
              <a:r>
                <a:rPr kumimoji="0" lang="en-US" altLang="ko-KR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</a:t>
              </a:r>
              <a:r>
                <a:rPr kumimoji="0" lang="en-US" altLang="ko-KR" sz="2000" b="1" dirty="0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Visual Studio 2019 </a:t>
              </a:r>
              <a:r>
                <a:rPr kumimoji="0" lang="en-US" altLang="ko-KR" sz="2000" b="1" dirty="0" err="1">
                  <a:solidFill>
                    <a:schemeClr val="tx2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WinForm</a:t>
              </a:r>
              <a:endParaRPr kumimoji="0" lang="en-US" altLang="ko-KR" sz="2000" b="1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latinLnBrk="1" hangingPunct="1">
                <a:buFontTx/>
                <a:buChar char="-"/>
                <a:defRPr/>
              </a:pPr>
              <a:endParaRPr kumimoji="0" lang="en-US" altLang="ko-KR" sz="2000" dirty="0">
                <a:solidFill>
                  <a:schemeClr val="tx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latinLnBrk="1" hangingPunct="1">
                <a:buFontTx/>
                <a:buChar char="-"/>
                <a:defRPr/>
              </a:pPr>
              <a:r>
                <a:rPr kumimoji="0" lang="ko-KR" altLang="en-US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비쥬얼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스튜디오의 </a:t>
              </a:r>
              <a:r>
                <a:rPr kumimoji="0" lang="en-US" altLang="ko-KR" sz="2000" b="1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winform</a:t>
              </a:r>
              <a:r>
                <a:rPr kumimoji="0" lang="en-US" altLang="ko-KR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프로젝트 파일을 이용해 디자인함</a:t>
              </a:r>
              <a:endParaRPr kumimoji="0" lang="en-US" altLang="ko-KR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pic>
          <p:nvPicPr>
            <p:cNvPr id="13324" name="그림 65"/>
            <p:cNvPicPr preferRelativeResize="0"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9222" y="2344683"/>
              <a:ext cx="5400000" cy="360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68A0C09-AA5F-4F80-8395-3A9CD5E0A2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" t="-308" r="25914" b="15827"/>
          <a:stretch/>
        </p:blipFill>
        <p:spPr>
          <a:xfrm>
            <a:off x="782639" y="2310160"/>
            <a:ext cx="5746750" cy="375916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4763"/>
            <a:ext cx="12192000" cy="620713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  <a:gs pos="4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488950" y="765175"/>
            <a:ext cx="2814638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프로젝트 내용</a:t>
            </a:r>
          </a:p>
        </p:txBody>
      </p:sp>
      <p:sp>
        <p:nvSpPr>
          <p:cNvPr id="15364" name="Text Placeholder 2"/>
          <p:cNvSpPr txBox="1">
            <a:spLocks/>
          </p:cNvSpPr>
          <p:nvPr/>
        </p:nvSpPr>
        <p:spPr bwMode="auto">
          <a:xfrm>
            <a:off x="509588" y="1651000"/>
            <a:ext cx="773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분석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/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 </a:t>
            </a:r>
            <a:r>
              <a:rPr kumimoji="0" lang="en-US" altLang="ko-KR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kumimoji="0" lang="ko-KR" altLang="en-US" sz="2400">
                <a:solidFill>
                  <a:schemeClr val="tx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기능정의서</a:t>
            </a:r>
            <a:endParaRPr kumimoji="0" lang="ar-SA" altLang="ko-KR" sz="2400">
              <a:solidFill>
                <a:schemeClr val="tx2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pSp>
        <p:nvGrpSpPr>
          <p:cNvPr id="15365" name="그룹 13"/>
          <p:cNvGrpSpPr>
            <a:grpSpLocks/>
          </p:cNvGrpSpPr>
          <p:nvPr/>
        </p:nvGrpSpPr>
        <p:grpSpPr bwMode="auto">
          <a:xfrm rot="5400000">
            <a:off x="8022431" y="-3548856"/>
            <a:ext cx="369888" cy="7969250"/>
            <a:chOff x="11783835" y="678528"/>
            <a:chExt cx="370108" cy="5198744"/>
          </a:xfrm>
        </p:grpSpPr>
        <p:sp>
          <p:nvSpPr>
            <p:cNvPr id="22" name="양쪽 모서리가 둥근 사각형 21"/>
            <p:cNvSpPr/>
            <p:nvPr/>
          </p:nvSpPr>
          <p:spPr>
            <a:xfrm rot="16200000" flipH="1">
              <a:off x="11537041" y="5260370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개요</a:t>
              </a:r>
            </a:p>
          </p:txBody>
        </p:sp>
        <p:sp>
          <p:nvSpPr>
            <p:cNvPr id="24" name="양쪽 모서리가 둥근 사각형 23"/>
            <p:cNvSpPr/>
            <p:nvPr/>
          </p:nvSpPr>
          <p:spPr>
            <a:xfrm rot="16200000" flipH="1">
              <a:off x="11536006" y="4541659"/>
              <a:ext cx="865767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참여인원</a:t>
              </a:r>
            </a:p>
          </p:txBody>
        </p:sp>
        <p:sp>
          <p:nvSpPr>
            <p:cNvPr id="25" name="양쪽 모서리가 둥근 사각형 24"/>
            <p:cNvSpPr/>
            <p:nvPr/>
          </p:nvSpPr>
          <p:spPr>
            <a:xfrm rot="16200000" flipH="1">
              <a:off x="11537041" y="3822948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일정</a:t>
              </a:r>
            </a:p>
          </p:txBody>
        </p:sp>
        <p:sp>
          <p:nvSpPr>
            <p:cNvPr id="26" name="양쪽 모서리가 둥근 사각형 25"/>
            <p:cNvSpPr/>
            <p:nvPr/>
          </p:nvSpPr>
          <p:spPr>
            <a:xfrm rot="16200000" flipH="1">
              <a:off x="11537041" y="3120807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/>
                  </a:solidFill>
                  <a:latin typeface="여기어때 잘난체 OTF" pitchFamily="34" charset="-127"/>
                  <a:ea typeface="여기어때 잘난체 OTF" pitchFamily="34" charset="-127"/>
                </a:rPr>
                <a:t>구성</a:t>
              </a: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16200000" flipH="1">
              <a:off x="11535488" y="2433682"/>
              <a:ext cx="866803" cy="370108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/>
                </a:gs>
                <a:gs pos="100000">
                  <a:schemeClr val="tx1"/>
                </a:gs>
                <a:gs pos="51000">
                  <a:schemeClr val="bg1">
                    <a:lumMod val="50000"/>
                  </a:schemeClr>
                </a:gs>
              </a:gsLst>
              <a:lin ang="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제안</a:t>
              </a:r>
              <a:r>
                <a:rPr kumimoji="0" lang="en-US" altLang="ko-KR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/</a:t>
              </a:r>
              <a:r>
                <a:rPr kumimoji="0" lang="ko-KR" altLang="en-US" sz="15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내용</a:t>
              </a:r>
            </a:p>
          </p:txBody>
        </p:sp>
        <p:sp>
          <p:nvSpPr>
            <p:cNvPr id="28" name="양쪽 모서리가 둥근 사각형 27"/>
            <p:cNvSpPr/>
            <p:nvPr/>
          </p:nvSpPr>
          <p:spPr>
            <a:xfrm rot="16200000" flipH="1">
              <a:off x="11537041" y="1666816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구현화면</a:t>
              </a:r>
              <a:endParaRPr kumimoji="0"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11537041" y="925322"/>
              <a:ext cx="863696" cy="3701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itchFamily="34" charset="-127"/>
                  <a:ea typeface="여기어때 잘난체 OTF" pitchFamily="34" charset="-127"/>
                </a:rPr>
                <a:t>소감</a:t>
              </a:r>
            </a:p>
          </p:txBody>
        </p:sp>
      </p:grpSp>
      <p:grpSp>
        <p:nvGrpSpPr>
          <p:cNvPr id="15366" name="그룹 1"/>
          <p:cNvGrpSpPr>
            <a:grpSpLocks/>
          </p:cNvGrpSpPr>
          <p:nvPr/>
        </p:nvGrpSpPr>
        <p:grpSpPr bwMode="auto">
          <a:xfrm>
            <a:off x="782638" y="2320925"/>
            <a:ext cx="10641012" cy="4164013"/>
            <a:chOff x="782518" y="2321359"/>
            <a:chExt cx="10641280" cy="4163033"/>
          </a:xfrm>
        </p:grpSpPr>
        <p:sp>
          <p:nvSpPr>
            <p:cNvPr id="44" name="Text Box 44"/>
            <p:cNvSpPr txBox="1">
              <a:spLocks noChangeArrowheads="1"/>
            </p:cNvSpPr>
            <p:nvPr/>
          </p:nvSpPr>
          <p:spPr bwMode="auto">
            <a:xfrm>
              <a:off x="782518" y="2321359"/>
              <a:ext cx="5508635" cy="3652189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gradFill>
                <a:gsLst>
                  <a:gs pos="0">
                    <a:sysClr val="window" lastClr="FFFFFF">
                      <a:lumMod val="85000"/>
                    </a:sysClr>
                  </a:gs>
                  <a:gs pos="5000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5400000" scaled="0"/>
              </a:gradFill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70650" tIns="70650" rIns="70650" bIns="44853"/>
            <a:lstStyle/>
            <a:p>
              <a:pPr marL="84095" indent="-84095" defTabSz="897033" eaLnBrk="1" fontAlgn="auto" latinLnBrk="1" hangingPunct="1">
                <a:spcBef>
                  <a:spcPts val="0"/>
                </a:spcBef>
                <a:spcAft>
                  <a:spcPts val="294"/>
                </a:spcAft>
                <a:buClr>
                  <a:srgbClr val="A1A1A1"/>
                </a:buClr>
                <a:buSzPct val="100000"/>
                <a:buFont typeface="Arial" pitchFamily="34" charset="0"/>
                <a:buChar char="•"/>
                <a:defRPr/>
              </a:pPr>
              <a:endParaRPr kumimoji="0" lang="ko-KR" altLang="en-US" sz="883" kern="0" dirty="0">
                <a:solidFill>
                  <a:srgbClr val="FF0000"/>
                </a:solidFill>
                <a:latin typeface="나눔고딕" panose="020D0304000000000000" pitchFamily="50" charset="-127"/>
                <a:ea typeface="나눔스퀘어"/>
                <a:sym typeface="Wingdings" pitchFamily="2" charset="2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 bwMode="auto">
            <a:xfrm>
              <a:off x="2311319" y="6165379"/>
              <a:ext cx="2268595" cy="319013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50000">
                  <a:schemeClr val="tx1"/>
                </a:gs>
                <a:gs pos="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dirty="0">
                  <a:solidFill>
                    <a:schemeClr val="bg1"/>
                  </a:solidFill>
                  <a:latin typeface="나눔스퀘어OTF ExtraBold" pitchFamily="34" charset="-127"/>
                  <a:ea typeface="나눔스퀘어OTF ExtraBold" pitchFamily="34" charset="-127"/>
                </a:rPr>
                <a:t>메타데이터 정의서</a:t>
              </a:r>
            </a:p>
          </p:txBody>
        </p:sp>
        <p:sp>
          <p:nvSpPr>
            <p:cNvPr id="15372" name="직사각형 10"/>
            <p:cNvSpPr>
              <a:spLocks noChangeArrowheads="1"/>
            </p:cNvSpPr>
            <p:nvPr/>
          </p:nvSpPr>
          <p:spPr bwMode="auto">
            <a:xfrm>
              <a:off x="6529732" y="2477814"/>
              <a:ext cx="4894066" cy="1631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화면기획서 기반으로 나온 페이지별 역할 정의</a:t>
              </a: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endParaRPr kumimoji="0" lang="ko-KR" altLang="en-US" sz="2000" b="1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just" eaLnBrk="1" hangingPunct="1">
                <a:spcBef>
                  <a:spcPct val="0"/>
                </a:spcBef>
                <a:buFontTx/>
                <a:buChar char="-"/>
              </a:pPr>
              <a:r>
                <a:rPr kumimoji="0" lang="ko-KR" altLang="en-US" sz="20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각화면에 필요한 버튼필드나 입력필드 등 기능 정의</a:t>
              </a:r>
            </a:p>
          </p:txBody>
        </p:sp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BC5B2405-E38D-441D-8B46-2EED938D00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44"/>
          <a:stretch/>
        </p:blipFill>
        <p:spPr>
          <a:xfrm>
            <a:off x="2638822" y="2335880"/>
            <a:ext cx="1583928" cy="354418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anchor="ctr"/>
      <a:lstStyle>
        <a:defPPr algn="ctr" eaLnBrk="1" fontAlgn="auto" latinLnBrk="1" hangingPunct="1">
          <a:spcBef>
            <a:spcPts val="0"/>
          </a:spcBef>
          <a:spcAft>
            <a:spcPts val="0"/>
          </a:spcAft>
          <a:defRPr kumimoji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649</Words>
  <Application>Microsoft Office PowerPoint</Application>
  <PresentationFormat>사용자 지정</PresentationFormat>
  <Paragraphs>263</Paragraphs>
  <Slides>17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나눔고딕</vt:lpstr>
      <vt:lpstr>나눔스퀘어OTF</vt:lpstr>
      <vt:lpstr>나눔스퀘어OTF Bold</vt:lpstr>
      <vt:lpstr>나눔스퀘어OTF ExtraBold</vt:lpstr>
      <vt:lpstr>맑은 고딕</vt:lpstr>
      <vt:lpstr>여기어때 잘난체 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신소연</cp:lastModifiedBy>
  <cp:revision>70</cp:revision>
  <dcterms:created xsi:type="dcterms:W3CDTF">2019-08-26T09:16:45Z</dcterms:created>
  <dcterms:modified xsi:type="dcterms:W3CDTF">2020-01-14T09:14:07Z</dcterms:modified>
</cp:coreProperties>
</file>

<file path=docProps/thumbnail.jpeg>
</file>